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62" r:id="rId2"/>
    <p:sldId id="388" r:id="rId3"/>
    <p:sldId id="261" r:id="rId4"/>
    <p:sldId id="260" r:id="rId5"/>
    <p:sldId id="259" r:id="rId6"/>
    <p:sldId id="256" r:id="rId7"/>
    <p:sldId id="257" r:id="rId8"/>
    <p:sldId id="258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301" r:id="rId18"/>
    <p:sldId id="302" r:id="rId19"/>
    <p:sldId id="382" r:id="rId20"/>
    <p:sldId id="364" r:id="rId21"/>
    <p:sldId id="383" r:id="rId22"/>
    <p:sldId id="385" r:id="rId23"/>
    <p:sldId id="386" r:id="rId24"/>
    <p:sldId id="387" r:id="rId2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11E3D48-CE64-4452-AE4E-512C5D1D8784}" v="1147" dt="2021-05-03T09:05:05.948"/>
    <p1510:client id="{AEA70AD1-F279-4AC0-83C0-B46BA2A7F4E4}" v="78" dt="2021-05-03T07:01:59.560"/>
    <p1510:client id="{FD2D7A51-F44B-4A21-872D-80BCB9667A49}" v="4341" dt="2021-05-03T08:19:33.59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36" autoAdjust="0"/>
    <p:restoredTop sz="94660"/>
  </p:normalViewPr>
  <p:slideViewPr>
    <p:cSldViewPr snapToGrid="0">
      <p:cViewPr varScale="1">
        <p:scale>
          <a:sx n="82" d="100"/>
          <a:sy n="82" d="100"/>
        </p:scale>
        <p:origin x="70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0104B1-745E-4DB8-AC2E-B24F550BDE95}" type="datetimeFigureOut">
              <a:rPr lang="ko-KR" altLang="en-US" smtClean="0"/>
              <a:t>2021-05-05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9CA9F0-817B-44D8-8D53-8FC0D282C0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74203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87664a200f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87664a200f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10301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87664a200f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87664a200f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16218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b="0" i="0">
              <a:effectLst/>
              <a:latin typeface="+mj-ea"/>
              <a:ea typeface="+mj-ea"/>
            </a:endParaRPr>
          </a:p>
          <a:p>
            <a:pPr rtl="0"/>
            <a:r>
              <a:rPr lang="en-US" altLang="ko-KR">
                <a:latin typeface="+mj-ea"/>
                <a:ea typeface="+mj-ea"/>
              </a:rPr>
              <a:t>ID=d924773e-9a16-4d6d-9803-8cb819e99682</a:t>
            </a:r>
            <a:r>
              <a:rPr lang="ko-KR" altLang="en-US">
                <a:latin typeface="+mj-ea"/>
                <a:ea typeface="+mj-ea"/>
              </a:rPr>
              <a:t>
</a:t>
            </a:r>
            <a:r>
              <a:rPr lang="en-US" altLang="ko-KR">
                <a:latin typeface="+mj-ea"/>
                <a:ea typeface="+mj-ea"/>
              </a:rPr>
              <a:t>Recipe=text_billboard
Type=TextOnly
Variant=0
FamilyID=AccentBoxWalbaum_Zero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EAA36B1-75F6-458C-B388-8BC01E9857C8}" type="slidenum">
              <a:rPr lang="en-US" altLang="ko-KR" smtClean="0">
                <a:latin typeface="+mj-ea"/>
                <a:ea typeface="+mj-ea"/>
              </a:rPr>
              <a:t>19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7305425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BCFAAAB6-A2C6-4A85-A3A1-98EFBA61C967}" type="slidenum">
              <a:rPr lang="en-US" altLang="ko-KR" smtClean="0">
                <a:latin typeface="+mj-ea"/>
                <a:ea typeface="+mj-ea"/>
              </a:rPr>
              <a:t>20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1744782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BCFAAAB6-A2C6-4A85-A3A1-98EFBA61C967}" type="slidenum">
              <a:rPr lang="en-US" altLang="ko-KR" smtClean="0">
                <a:latin typeface="+mj-ea"/>
                <a:ea typeface="+mj-ea"/>
              </a:rPr>
              <a:t>21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0549064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b="0" i="0">
              <a:effectLst/>
              <a:latin typeface="+mj-ea"/>
              <a:ea typeface="+mj-ea"/>
            </a:endParaRPr>
          </a:p>
          <a:p>
            <a:pPr rtl="0"/>
            <a:r>
              <a:rPr lang="en-US" altLang="ko-KR">
                <a:latin typeface="+mj-ea"/>
                <a:ea typeface="+mj-ea"/>
              </a:rPr>
              <a:t>ID=d924773e-9a16-4d6d-9803-8cb819e99682</a:t>
            </a:r>
            <a:r>
              <a:rPr lang="ko-KR" altLang="en-US">
                <a:latin typeface="+mj-ea"/>
                <a:ea typeface="+mj-ea"/>
              </a:rPr>
              <a:t>
</a:t>
            </a:r>
            <a:r>
              <a:rPr lang="en-US" altLang="ko-KR">
                <a:latin typeface="+mj-ea"/>
                <a:ea typeface="+mj-ea"/>
              </a:rPr>
              <a:t>Recipe=text_billboard
Type=TextOnly
Variant=0
FamilyID=AccentBoxWalbaum_Zero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EAA36B1-75F6-458C-B388-8BC01E9857C8}" type="slidenum">
              <a:rPr lang="en-US" altLang="ko-KR" smtClean="0">
                <a:latin typeface="+mj-ea"/>
                <a:ea typeface="+mj-ea"/>
              </a:rPr>
              <a:t>22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9317239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BCFAAAB6-A2C6-4A85-A3A1-98EFBA61C967}" type="slidenum">
              <a:rPr lang="en-US" altLang="ko-KR" smtClean="0">
                <a:latin typeface="+mj-ea"/>
                <a:ea typeface="+mj-ea"/>
              </a:rPr>
              <a:t>23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6800663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BCFAAAB6-A2C6-4A85-A3A1-98EFBA61C967}" type="slidenum">
              <a:rPr lang="en-US" altLang="ko-KR" smtClean="0">
                <a:latin typeface="+mj-ea"/>
                <a:ea typeface="+mj-ea"/>
              </a:rPr>
              <a:t>24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1411080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2021-05-05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9716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2021-05-05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05130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2021-05-05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39568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/>
          <p:nvPr/>
        </p:nvSpPr>
        <p:spPr>
          <a:xfrm rot="10800000">
            <a:off x="10458563" y="-1411735"/>
            <a:ext cx="3309200" cy="3309200"/>
          </a:xfrm>
          <a:prstGeom prst="blockArc">
            <a:avLst>
              <a:gd name="adj1" fmla="val 15904124"/>
              <a:gd name="adj2" fmla="val 722519"/>
              <a:gd name="adj3" fmla="val 7278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" name="Google Shape;28;p4"/>
          <p:cNvSpPr/>
          <p:nvPr/>
        </p:nvSpPr>
        <p:spPr>
          <a:xfrm>
            <a:off x="-205800" y="315567"/>
            <a:ext cx="12603600" cy="882000"/>
          </a:xfrm>
          <a:prstGeom prst="rect">
            <a:avLst/>
          </a:prstGeom>
          <a:solidFill>
            <a:srgbClr val="75C4C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9" name="Google Shape;29;p4"/>
          <p:cNvSpPr/>
          <p:nvPr/>
        </p:nvSpPr>
        <p:spPr>
          <a:xfrm rot="4458820">
            <a:off x="-1984884" y="5498695"/>
            <a:ext cx="3183776" cy="3183776"/>
          </a:xfrm>
          <a:prstGeom prst="blockArc">
            <a:avLst>
              <a:gd name="adj1" fmla="val 12582103"/>
              <a:gd name="adj2" fmla="val 16685375"/>
              <a:gd name="adj3" fmla="val 10255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0" name="Google Shape;30;p4"/>
          <p:cNvSpPr txBox="1"/>
          <p:nvPr/>
        </p:nvSpPr>
        <p:spPr>
          <a:xfrm>
            <a:off x="1213100" y="2009667"/>
            <a:ext cx="9753600" cy="44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2133"/>
              </a:spcAft>
              <a:buNone/>
            </a:pPr>
            <a:endParaRPr sz="2400">
              <a:solidFill>
                <a:srgbClr val="27316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" name="Google Shape;31;p4"/>
          <p:cNvSpPr txBox="1"/>
          <p:nvPr/>
        </p:nvSpPr>
        <p:spPr>
          <a:xfrm>
            <a:off x="1458833" y="518767"/>
            <a:ext cx="9101200" cy="10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" name="Google Shape;32;p4"/>
          <p:cNvSpPr txBox="1">
            <a:spLocks noGrp="1"/>
          </p:cNvSpPr>
          <p:nvPr>
            <p:ph type="title"/>
          </p:nvPr>
        </p:nvSpPr>
        <p:spPr>
          <a:xfrm>
            <a:off x="1458833" y="375560"/>
            <a:ext cx="10317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subTitle" idx="1"/>
          </p:nvPr>
        </p:nvSpPr>
        <p:spPr>
          <a:xfrm>
            <a:off x="1284600" y="1511133"/>
            <a:ext cx="9622800" cy="403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600"/>
            </a:lvl2pPr>
            <a:lvl3pPr lvl="2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600"/>
            </a:lvl3pPr>
            <a:lvl4pPr lvl="3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600"/>
            </a:lvl4pPr>
            <a:lvl5pPr lvl="4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600"/>
            </a:lvl5pPr>
            <a:lvl6pPr lvl="5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600"/>
            </a:lvl6pPr>
            <a:lvl7pPr lvl="6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600"/>
            </a:lvl7pPr>
            <a:lvl8pPr lvl="7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600"/>
            </a:lvl8pPr>
            <a:lvl9pPr lvl="8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  <a:defRPr sz="16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59526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직사각형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10" y="0"/>
            <a:ext cx="11139590" cy="875250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4202" y="85678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5256" y="-6"/>
            <a:ext cx="10378440" cy="955969"/>
          </a:xfrm>
        </p:spPr>
        <p:txBody>
          <a:bodyPr rtlCol="0">
            <a:normAutofit/>
          </a:bodyPr>
          <a:lstStyle>
            <a:lvl1pPr>
              <a:defRPr sz="4000"/>
            </a:lvl1pPr>
          </a:lstStyle>
          <a:p>
            <a:pPr rtl="0"/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05256" y="6356350"/>
            <a:ext cx="2743200" cy="365125"/>
          </a:xfrm>
        </p:spPr>
        <p:txBody>
          <a:bodyPr rtlCol="0"/>
          <a:lstStyle/>
          <a:p>
            <a:pPr rtl="0"/>
            <a:r>
              <a:rPr lang="ko"/>
              <a:t>9/4/20XX</a:t>
            </a: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"/>
              <a:t>프레젠테이션 제목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 rtlCol="0"/>
          <a:lstStyle/>
          <a:p>
            <a:pPr rtl="0"/>
            <a:fld id="{A65A5C87-DF58-40C8-B092-1DE63DB4547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94489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2021-05-05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39829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2021-05-05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62341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2021-05-05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1963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2021-05-05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34699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2021-05-05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02725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2021-05-05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56823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2021-05-05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96060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2021-05-05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64931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66825D-2B69-4989-8861-A6901ABADB6C}" type="datetimeFigureOut">
              <a:rPr lang="ko-KR" altLang="en-US" smtClean="0"/>
              <a:t>2021-05-05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6743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microsoft.com/office/2007/relationships/hdphoto" Target="../media/hdphoto1.wdp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8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4.svg"/><Relationship Id="rId11" Type="http://schemas.openxmlformats.org/officeDocument/2006/relationships/image" Target="../media/image19.sv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microsoft.com/office/2007/relationships/hdphoto" Target="../media/hdphoto1.wdp"/><Relationship Id="rId9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u19nLebCfeA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Why network segmentation is essential to the enterprise">
            <a:extLst>
              <a:ext uri="{FF2B5EF4-FFF2-40B4-BE49-F238E27FC236}">
                <a16:creationId xmlns:a16="http://schemas.microsoft.com/office/drawing/2014/main" id="{184F5071-308B-4665-AC5A-83FB597553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60" r="12496"/>
          <a:stretch/>
        </p:blipFill>
        <p:spPr bwMode="auto">
          <a:xfrm>
            <a:off x="20" y="0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BE3A2E98-B8CD-4E77-ABA7-1DE4FEC7E5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082" y="1065861"/>
            <a:ext cx="3613202" cy="4726276"/>
          </a:xfrm>
        </p:spPr>
        <p:txBody>
          <a:bodyPr>
            <a:normAutofit/>
          </a:bodyPr>
          <a:lstStyle/>
          <a:p>
            <a:pPr algn="ctr"/>
            <a:r>
              <a:rPr lang="en-US" altLang="ko-KR" sz="4000" dirty="0">
                <a:solidFill>
                  <a:srgbClr val="FFFFFF"/>
                </a:solidFill>
              </a:rPr>
              <a:t>2021 </a:t>
            </a:r>
            <a:br>
              <a:rPr lang="en-US" altLang="ko-KR" sz="4000" dirty="0">
                <a:solidFill>
                  <a:srgbClr val="FFFFFF"/>
                </a:solidFill>
              </a:rPr>
            </a:br>
            <a:r>
              <a:rPr lang="en-US" altLang="ko-KR" sz="4000" dirty="0">
                <a:solidFill>
                  <a:srgbClr val="FFFFFF"/>
                </a:solidFill>
              </a:rPr>
              <a:t>NET Challenge </a:t>
            </a:r>
            <a:br>
              <a:rPr lang="en-US" altLang="ko-KR" sz="4000" dirty="0">
                <a:solidFill>
                  <a:srgbClr val="FFFFFF"/>
                </a:solidFill>
              </a:rPr>
            </a:br>
            <a:r>
              <a:rPr lang="en-US" altLang="ko-KR" sz="4000" dirty="0">
                <a:solidFill>
                  <a:srgbClr val="FFFFFF"/>
                </a:solidFill>
              </a:rPr>
              <a:t>Pre-Topics</a:t>
            </a:r>
            <a:endParaRPr lang="ko-KR" altLang="en-US" sz="4000" dirty="0">
              <a:solidFill>
                <a:srgbClr val="FFFFFF"/>
              </a:solidFill>
            </a:endParaRP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BD6ED11-6C49-4B18-85B5-3B687F224A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9152" y="1065862"/>
            <a:ext cx="5744685" cy="472627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ko-KR" altLang="en-US" sz="2000" dirty="0">
                <a:solidFill>
                  <a:srgbClr val="FFFFFF"/>
                </a:solidFill>
              </a:rPr>
              <a:t>팀장 </a:t>
            </a:r>
            <a:r>
              <a:rPr lang="en-US" altLang="ko-KR" sz="2000" dirty="0">
                <a:solidFill>
                  <a:srgbClr val="FFFFFF"/>
                </a:solidFill>
              </a:rPr>
              <a:t>– </a:t>
            </a:r>
            <a:r>
              <a:rPr lang="ko-KR" altLang="en-US" sz="2000" dirty="0">
                <a:solidFill>
                  <a:srgbClr val="FFFFFF"/>
                </a:solidFill>
              </a:rPr>
              <a:t>김도현</a:t>
            </a:r>
            <a:endParaRPr lang="en-US" altLang="ko-KR" sz="2000" dirty="0">
              <a:solidFill>
                <a:srgbClr val="FFFFFF"/>
              </a:solidFill>
            </a:endParaRPr>
          </a:p>
          <a:p>
            <a:pPr marL="0" indent="0">
              <a:buNone/>
            </a:pPr>
            <a:r>
              <a:rPr lang="ko-KR" altLang="en-US" sz="2000" dirty="0">
                <a:solidFill>
                  <a:srgbClr val="FFFFFF"/>
                </a:solidFill>
              </a:rPr>
              <a:t>팀원 </a:t>
            </a:r>
            <a:r>
              <a:rPr lang="en-US" altLang="ko-KR" sz="2000" dirty="0">
                <a:solidFill>
                  <a:srgbClr val="FFFFFF"/>
                </a:solidFill>
              </a:rPr>
              <a:t>– </a:t>
            </a:r>
            <a:r>
              <a:rPr lang="ko-KR" altLang="en-US" sz="2000" dirty="0">
                <a:solidFill>
                  <a:srgbClr val="FFFFFF"/>
                </a:solidFill>
              </a:rPr>
              <a:t>김세훈</a:t>
            </a:r>
            <a:r>
              <a:rPr lang="en-US" altLang="ko-KR" sz="2000" dirty="0">
                <a:solidFill>
                  <a:srgbClr val="FFFFFF"/>
                </a:solidFill>
              </a:rPr>
              <a:t>, </a:t>
            </a:r>
            <a:r>
              <a:rPr lang="ko-KR" altLang="en-US" sz="2000" dirty="0" err="1">
                <a:solidFill>
                  <a:srgbClr val="FFFFFF"/>
                </a:solidFill>
              </a:rPr>
              <a:t>송수현</a:t>
            </a:r>
            <a:r>
              <a:rPr lang="en-US" altLang="ko-KR" sz="2000" dirty="0">
                <a:solidFill>
                  <a:srgbClr val="FFFFFF"/>
                </a:solidFill>
              </a:rPr>
              <a:t>, </a:t>
            </a:r>
            <a:r>
              <a:rPr lang="ko-KR" altLang="en-US" sz="2000" dirty="0">
                <a:solidFill>
                  <a:srgbClr val="FFFFFF"/>
                </a:solidFill>
              </a:rPr>
              <a:t>송지원</a:t>
            </a:r>
            <a:r>
              <a:rPr lang="en-US" altLang="ko-KR" sz="2000" dirty="0">
                <a:solidFill>
                  <a:srgbClr val="FFFFFF"/>
                </a:solidFill>
              </a:rPr>
              <a:t>, </a:t>
            </a:r>
            <a:r>
              <a:rPr lang="ko-KR" altLang="en-US" sz="2000" dirty="0">
                <a:solidFill>
                  <a:srgbClr val="FFFFFF"/>
                </a:solidFill>
              </a:rPr>
              <a:t>윤창섭</a:t>
            </a:r>
          </a:p>
        </p:txBody>
      </p:sp>
    </p:spTree>
    <p:extLst>
      <p:ext uri="{BB962C8B-B14F-4D97-AF65-F5344CB8AC3E}">
        <p14:creationId xmlns:p14="http://schemas.microsoft.com/office/powerpoint/2010/main" val="17884715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E4F666-A180-436D-BD93-F9CA684C28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9811"/>
            <a:ext cx="10515600" cy="1325563"/>
          </a:xfrm>
        </p:spPr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필요성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15029D9-CC78-4510-AD9C-6EC460319A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54996"/>
            <a:ext cx="10515600" cy="4351338"/>
          </a:xfrm>
        </p:spPr>
        <p:txBody>
          <a:bodyPr/>
          <a:lstStyle/>
          <a:p>
            <a:r>
              <a:rPr lang="ko-KR" altLang="en-US" sz="2000" dirty="0"/>
              <a:t>불법 주</a:t>
            </a:r>
            <a:r>
              <a:rPr lang="en-US" altLang="ko-KR" sz="2000" dirty="0"/>
              <a:t>.</a:t>
            </a:r>
            <a:r>
              <a:rPr lang="ko-KR" altLang="en-US" sz="2000" dirty="0"/>
              <a:t>정차 및 야간 주행으로 인한 시야확보의 어려움으로 보행 중 사고가 교통사고의 </a:t>
            </a:r>
            <a:r>
              <a:rPr lang="en-US" altLang="ko-KR" sz="2000" dirty="0"/>
              <a:t>2.71%</a:t>
            </a:r>
            <a:r>
              <a:rPr lang="ko-KR" altLang="en-US" sz="2000" dirty="0"/>
              <a:t>를</a:t>
            </a:r>
            <a:r>
              <a:rPr lang="en-US" altLang="ko-KR" sz="2000" dirty="0"/>
              <a:t> </a:t>
            </a:r>
            <a:r>
              <a:rPr lang="ko-KR" altLang="en-US" sz="2000" dirty="0"/>
              <a:t>차지하고 있다</a:t>
            </a:r>
            <a:r>
              <a:rPr lang="en-US" altLang="ko-KR" sz="2000" dirty="0"/>
              <a:t>. </a:t>
            </a:r>
          </a:p>
          <a:p>
            <a:endParaRPr lang="en-US" altLang="ko-KR" sz="2000" dirty="0"/>
          </a:p>
          <a:p>
            <a:r>
              <a:rPr lang="ko-KR" altLang="en-US" sz="2000" dirty="0"/>
              <a:t>따라서 운전자의 시야가 확보되지 않아도 주변 </a:t>
            </a:r>
            <a:r>
              <a:rPr lang="en-US" altLang="ko-KR" sz="2000" dirty="0"/>
              <a:t>CCTV</a:t>
            </a:r>
            <a:r>
              <a:rPr lang="ko-KR" altLang="en-US" sz="2000" dirty="0"/>
              <a:t>를 통해 물체를 감지해 주변 차들에게 물체 감지 알림을 제공하면 교통사고의 감소를 기대할 수 있다</a:t>
            </a:r>
            <a:r>
              <a:rPr lang="en-US" altLang="ko-KR" sz="2000" dirty="0"/>
              <a:t>. </a:t>
            </a:r>
            <a:endParaRPr lang="en-US" altLang="ko-KR" sz="2000" dirty="0">
              <a:latin typeface="MalgunGothic"/>
            </a:endParaRPr>
          </a:p>
          <a:p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3A8972-338C-4C9E-AC53-B6339A975C88}"/>
              </a:ext>
            </a:extLst>
          </p:cNvPr>
          <p:cNvSpPr txBox="1"/>
          <p:nvPr/>
        </p:nvSpPr>
        <p:spPr>
          <a:xfrm>
            <a:off x="256591" y="111967"/>
            <a:ext cx="5453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Pre-Topic 3 – On Road Object Detection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9596574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D7542F-BF88-4F82-9C46-87E09F9A27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02447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MalgunGothic"/>
              </a:rPr>
              <a:t>2. </a:t>
            </a:r>
            <a:r>
              <a:rPr lang="ko-KR" altLang="en-US" dirty="0">
                <a:latin typeface="MalgunGothic"/>
              </a:rPr>
              <a:t>구현 및 특징 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BA7C050-FC45-4C18-9FB9-FDB0622DDD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18606"/>
            <a:ext cx="10515600" cy="4351338"/>
          </a:xfrm>
        </p:spPr>
        <p:txBody>
          <a:bodyPr/>
          <a:lstStyle/>
          <a:p>
            <a:pPr algn="l"/>
            <a:r>
              <a:rPr lang="ko-KR" altLang="en-US" sz="2000" dirty="0">
                <a:latin typeface="MalgunGothic"/>
              </a:rPr>
              <a:t>각 구간 별 </a:t>
            </a:r>
            <a:r>
              <a:rPr lang="en-US" altLang="ko-KR" sz="2000" dirty="0">
                <a:latin typeface="MalgunGothic"/>
              </a:rPr>
              <a:t>CCTV </a:t>
            </a:r>
            <a:r>
              <a:rPr lang="ko-KR" altLang="en-US" sz="2000" dirty="0">
                <a:latin typeface="MalgunGothic"/>
              </a:rPr>
              <a:t>정보를 </a:t>
            </a:r>
            <a:r>
              <a:rPr lang="en-US" altLang="ko-KR" sz="2000" b="0" i="0" u="none" strike="noStrike" baseline="0" dirty="0">
                <a:latin typeface="MalgunGothic"/>
              </a:rPr>
              <a:t>KOREN HPC</a:t>
            </a:r>
            <a:r>
              <a:rPr lang="ko-KR" altLang="en-US" sz="2000" b="0" i="0" u="none" strike="noStrike" baseline="0" dirty="0">
                <a:latin typeface="MalgunGothic"/>
              </a:rPr>
              <a:t>를 사용하여 취합해 </a:t>
            </a:r>
            <a:r>
              <a:rPr lang="ko-KR" altLang="en-US" sz="2000" dirty="0">
                <a:latin typeface="MalgunGothic"/>
              </a:rPr>
              <a:t>도로 안에 있는 물체를 감지해서 차량의 네비게이션 </a:t>
            </a:r>
            <a:r>
              <a:rPr lang="ko-KR" altLang="en-US" sz="2000" dirty="0" err="1">
                <a:latin typeface="MalgunGothic"/>
              </a:rPr>
              <a:t>어플에</a:t>
            </a:r>
            <a:r>
              <a:rPr lang="ko-KR" altLang="en-US" sz="2000" dirty="0">
                <a:latin typeface="MalgunGothic"/>
              </a:rPr>
              <a:t> 전송한다</a:t>
            </a:r>
            <a:r>
              <a:rPr lang="en-US" altLang="ko-KR" sz="2000" dirty="0">
                <a:latin typeface="MalgunGothic"/>
              </a:rPr>
              <a:t>. </a:t>
            </a:r>
          </a:p>
          <a:p>
            <a:pPr algn="l"/>
            <a:endParaRPr lang="en-US" altLang="ko-KR" sz="2000" b="0" i="0" u="none" strike="noStrike" baseline="0" dirty="0">
              <a:latin typeface="MalgunGothic"/>
            </a:endParaRPr>
          </a:p>
          <a:p>
            <a:pPr algn="l"/>
            <a:r>
              <a:rPr lang="ko-KR" altLang="en-US" sz="2000" dirty="0">
                <a:latin typeface="MalgunGothic"/>
              </a:rPr>
              <a:t>각 물체는 실시간으로 위치가 바뀔 수 있으므로 </a:t>
            </a:r>
            <a:r>
              <a:rPr lang="en-US" altLang="ko-KR" sz="2000" dirty="0">
                <a:latin typeface="MalgunGothic"/>
              </a:rPr>
              <a:t>KOREN</a:t>
            </a:r>
            <a:r>
              <a:rPr lang="ko-KR" altLang="en-US" sz="2000" dirty="0">
                <a:latin typeface="MalgunGothic"/>
              </a:rPr>
              <a:t>의 빠른 네트워크 망을 사용하여 실시간으로 물체의 정보를 알 수 있도록 한다</a:t>
            </a:r>
            <a:r>
              <a:rPr lang="en-US" altLang="ko-KR" sz="2000" dirty="0">
                <a:latin typeface="MalgunGothic"/>
              </a:rPr>
              <a:t>.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90ABE0-E16B-47A7-8BDE-50CC0C4D632D}"/>
              </a:ext>
            </a:extLst>
          </p:cNvPr>
          <p:cNvSpPr txBox="1"/>
          <p:nvPr/>
        </p:nvSpPr>
        <p:spPr>
          <a:xfrm>
            <a:off x="256591" y="111967"/>
            <a:ext cx="5453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Pre-Topic 3 – On Road Object Detection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3583340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53D12B-DA2E-43E1-BE35-8F232AFB1D4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sz="5400" dirty="0"/>
              <a:t>감염 경로 불명 추적 역학조사 시스템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353981-D1E3-40DC-9749-D6AA2CF2B38A}"/>
              </a:ext>
            </a:extLst>
          </p:cNvPr>
          <p:cNvSpPr txBox="1"/>
          <p:nvPr/>
        </p:nvSpPr>
        <p:spPr>
          <a:xfrm>
            <a:off x="256591" y="111967"/>
            <a:ext cx="5453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Pre-Topic 4 – Tracking Unclear Infection logs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6987242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033C31-200A-4130-B628-3AF0C0A07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필요성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463F385-38B2-4F5F-AB67-20F75A2177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현재 역학조사 시스템 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D46969C-A9CF-4085-96B8-18F9AA04EE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5001" y="362954"/>
            <a:ext cx="7276864" cy="432334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19FAAFB-56D3-4FC6-BEAE-85051036BC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493" y="3049968"/>
            <a:ext cx="3726508" cy="327266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65CC386-0F24-4B42-840D-1873086FCD4F}"/>
              </a:ext>
            </a:extLst>
          </p:cNvPr>
          <p:cNvSpPr txBox="1"/>
          <p:nvPr/>
        </p:nvSpPr>
        <p:spPr>
          <a:xfrm>
            <a:off x="256591" y="111967"/>
            <a:ext cx="5453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Pre-Topic 4 – Tracking Unclear Infection logs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9593566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0E8FFD-F43B-4186-BC23-A92FD9C1C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필요성</a:t>
            </a:r>
            <a:r>
              <a:rPr lang="en-US" altLang="ko-KR" dirty="0"/>
              <a:t>	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C1D9E02-09D7-4B15-8301-7D0D7184D9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감염 원인 네트워크 분석에서 연결 고리가 없으면 감염 경로 불명으로 분류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따라서 전체 데이터를 감염이 유효한 날짜 별</a:t>
            </a:r>
            <a:r>
              <a:rPr lang="en-US" altLang="ko-KR" dirty="0"/>
              <a:t>, </a:t>
            </a:r>
            <a:r>
              <a:rPr lang="ko-KR" altLang="en-US" dirty="0"/>
              <a:t>시간대 별의 경로들을 한번에 분석해 감염 경로가 불명으로 분석된 역학 조사에 대한 재검토가 필요함</a:t>
            </a:r>
            <a:r>
              <a:rPr lang="en-US" altLang="ko-KR" dirty="0"/>
              <a:t>. </a:t>
            </a:r>
            <a:r>
              <a:rPr lang="ko-KR" altLang="en-US" dirty="0"/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9B20B6-C9C7-42A1-8CA3-56CBB3DB655E}"/>
              </a:ext>
            </a:extLst>
          </p:cNvPr>
          <p:cNvSpPr txBox="1"/>
          <p:nvPr/>
        </p:nvSpPr>
        <p:spPr>
          <a:xfrm>
            <a:off x="256591" y="111967"/>
            <a:ext cx="5453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Pre-Topic 4 – Tracking Unclear Infection logs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9518739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56E911-F358-46B5-9ED4-530FC688D6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구현 방법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7358842-89A6-4063-A7CA-839896D7A1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15979" y="2081463"/>
            <a:ext cx="9601200" cy="3581400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/>
              <a:t>KOREN</a:t>
            </a:r>
            <a:r>
              <a:rPr lang="ko-KR" altLang="en-US" dirty="0"/>
              <a:t>의 </a:t>
            </a:r>
            <a:r>
              <a:rPr lang="en-US" altLang="ko-KR" dirty="0"/>
              <a:t>HPC</a:t>
            </a:r>
            <a:r>
              <a:rPr lang="ko-KR" altLang="en-US" dirty="0"/>
              <a:t>를 이용해 모든 감염원</a:t>
            </a:r>
            <a:r>
              <a:rPr lang="en-US" altLang="ko-KR" dirty="0"/>
              <a:t>, </a:t>
            </a:r>
            <a:r>
              <a:rPr lang="ko-KR" altLang="en-US" dirty="0"/>
              <a:t>경로 및 감염 네트워크를 한번에 모아서 유효한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 시간대 별로 분류</a:t>
            </a:r>
            <a:r>
              <a:rPr lang="en-US" altLang="ko-KR" dirty="0"/>
              <a:t> </a:t>
            </a:r>
            <a:r>
              <a:rPr lang="ko-KR" altLang="en-US" dirty="0"/>
              <a:t>및 재분석한다</a:t>
            </a:r>
            <a:r>
              <a:rPr lang="en-US" altLang="ko-KR" dirty="0"/>
              <a:t>. </a:t>
            </a:r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937B34-E6E3-4494-9DC6-08D91192BCA5}"/>
              </a:ext>
            </a:extLst>
          </p:cNvPr>
          <p:cNvSpPr txBox="1"/>
          <p:nvPr/>
        </p:nvSpPr>
        <p:spPr>
          <a:xfrm>
            <a:off x="256591" y="111967"/>
            <a:ext cx="5453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Pre-Topic 4 – Tracking Unclear Infection logs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4577247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2"/>
          <p:cNvSpPr txBox="1">
            <a:spLocks noGrp="1"/>
          </p:cNvSpPr>
          <p:nvPr>
            <p:ph type="title"/>
          </p:nvPr>
        </p:nvSpPr>
        <p:spPr>
          <a:xfrm>
            <a:off x="1921600" y="2521000"/>
            <a:ext cx="8348800" cy="1816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>
              <a:spcBef>
                <a:spcPts val="0"/>
              </a:spcBef>
            </a:pPr>
            <a:r>
              <a:rPr lang="ko-KR" altLang="en-US" dirty="0">
                <a:latin typeface="HY얕은샘물M" panose="02030600000101010101" pitchFamily="18" charset="-127"/>
                <a:ea typeface="HY얕은샘물M" panose="02030600000101010101" pitchFamily="18" charset="-127"/>
              </a:rPr>
              <a:t>프로그램 설치가 필요 없는 인터넷뱅킹</a:t>
            </a:r>
            <a:endParaRPr dirty="0">
              <a:latin typeface="HY얕은샘물M" panose="02030600000101010101" pitchFamily="18" charset="-127"/>
              <a:ea typeface="HY얕은샘물M" panose="0203060000010101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D93422-53C6-4F7B-B6FC-82537F817232}"/>
              </a:ext>
            </a:extLst>
          </p:cNvPr>
          <p:cNvSpPr txBox="1"/>
          <p:nvPr/>
        </p:nvSpPr>
        <p:spPr>
          <a:xfrm>
            <a:off x="6442707" y="310749"/>
            <a:ext cx="5659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Pre-Topic 5 – Banking without security programs</a:t>
            </a:r>
            <a:endParaRPr lang="ko-KR" altLang="en-US" b="1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3"/>
          <p:cNvSpPr txBox="1">
            <a:spLocks noGrp="1"/>
          </p:cNvSpPr>
          <p:nvPr>
            <p:ph type="title"/>
          </p:nvPr>
        </p:nvSpPr>
        <p:spPr>
          <a:xfrm>
            <a:off x="1458833" y="375560"/>
            <a:ext cx="103176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ko-KR" altLang="en-US" dirty="0">
                <a:latin typeface="HY얕은샘물M" panose="02030600000101010101" pitchFamily="18" charset="-127"/>
                <a:ea typeface="HY얕은샘물M" panose="02030600000101010101" pitchFamily="18" charset="-127"/>
              </a:rPr>
              <a:t>개발 목적</a:t>
            </a:r>
            <a:endParaRPr dirty="0">
              <a:latin typeface="HY얕은샘물M" panose="02030600000101010101" pitchFamily="18" charset="-127"/>
              <a:ea typeface="HY얕은샘물M" panose="02030600000101010101" pitchFamily="18" charset="-127"/>
            </a:endParaRPr>
          </a:p>
        </p:txBody>
      </p:sp>
      <p:sp>
        <p:nvSpPr>
          <p:cNvPr id="234" name="Google Shape;234;p33"/>
          <p:cNvSpPr txBox="1">
            <a:spLocks noGrp="1"/>
          </p:cNvSpPr>
          <p:nvPr>
            <p:ph type="subTitle" idx="1"/>
          </p:nvPr>
        </p:nvSpPr>
        <p:spPr>
          <a:xfrm>
            <a:off x="937233" y="1511133"/>
            <a:ext cx="10317600" cy="4032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buClr>
                <a:schemeClr val="dk1"/>
              </a:buClr>
              <a:buSzPts val="1100"/>
            </a:pPr>
            <a:r>
              <a:rPr lang="ko-KR" altLang="en-US" sz="2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비대면으로 은행 업무를 보기 위해 인터넷 뱅킹이나 모바일 뱅킹을 이용하는 사람들이 많다</a:t>
            </a:r>
            <a:r>
              <a:rPr lang="en-US" altLang="ko-KR" sz="2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.</a:t>
            </a:r>
          </a:p>
          <a:p>
            <a:pPr marL="0" indent="0">
              <a:buClr>
                <a:schemeClr val="dk1"/>
              </a:buClr>
              <a:buSzPts val="1100"/>
            </a:pPr>
            <a:endParaRPr lang="en-US" altLang="ko-KR" sz="24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0" indent="0">
              <a:buClr>
                <a:schemeClr val="dk1"/>
              </a:buClr>
              <a:buSzPts val="1100"/>
            </a:pPr>
            <a:r>
              <a:rPr lang="ko-KR" altLang="en-US" sz="2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인터넷 뱅킹을 하기 위해서는 키보드 보안 등의 은행 보안 프로그램들을 설치해야 하는데</a:t>
            </a:r>
            <a:r>
              <a:rPr lang="en-US" altLang="ko-KR" sz="2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, </a:t>
            </a:r>
            <a:r>
              <a:rPr lang="ko-KR" altLang="en-US" sz="2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보안 프로그램들로 인해 사용자의 컴퓨터의 성능이 저하되어 많은 사용자들이 불편을 호소하고 있다</a:t>
            </a:r>
            <a:r>
              <a:rPr lang="en-US" altLang="ko-KR" sz="2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.</a:t>
            </a:r>
          </a:p>
          <a:p>
            <a:pPr marL="0" indent="0">
              <a:buClr>
                <a:schemeClr val="dk1"/>
              </a:buClr>
              <a:buSzPts val="1100"/>
            </a:pPr>
            <a:endParaRPr lang="en-US" sz="24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0" indent="0">
              <a:buClr>
                <a:schemeClr val="dk1"/>
              </a:buClr>
              <a:buSzPts val="1100"/>
            </a:pPr>
            <a:r>
              <a:rPr lang="ko-KR" altLang="en-US" sz="2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이를 해결하기 위해 보안 프로그램이 설치되어 있는 </a:t>
            </a:r>
            <a:r>
              <a:rPr lang="ko-KR" altLang="en-US" sz="2400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쿠버네티스</a:t>
            </a:r>
            <a:r>
              <a:rPr lang="ko-KR" altLang="en-US" sz="2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ko-KR" altLang="en-US" sz="2400">
                <a:latin typeface="휴먼모음T" panose="02030504000101010101" pitchFamily="18" charset="-127"/>
                <a:ea typeface="휴먼모음T" panose="02030504000101010101" pitchFamily="18" charset="-127"/>
              </a:rPr>
              <a:t>클러스터를 임시로 사용자에게 </a:t>
            </a:r>
            <a:r>
              <a:rPr lang="ko-KR" altLang="en-US" sz="2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배정하고 </a:t>
            </a:r>
            <a:r>
              <a:rPr lang="en-US" altLang="ko-KR" sz="2400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Koren</a:t>
            </a:r>
            <a:r>
              <a:rPr lang="en-US" altLang="ko-KR" sz="2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ko-KR" altLang="en-US" sz="2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네트워크망을 통해 정보를 전달함으로써 사용자가 별도의 프로그램 설치 없이 은행 업무를 볼 수 있게 한다</a:t>
            </a:r>
            <a:r>
              <a:rPr lang="en-US" altLang="ko-KR" sz="2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.</a:t>
            </a:r>
            <a:endParaRPr lang="en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BE7352-AF4B-4766-90DF-80DD4F336A6F}"/>
              </a:ext>
            </a:extLst>
          </p:cNvPr>
          <p:cNvSpPr txBox="1"/>
          <p:nvPr/>
        </p:nvSpPr>
        <p:spPr>
          <a:xfrm>
            <a:off x="6442707" y="310749"/>
            <a:ext cx="5659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Pre-Topic 5 – Banking without security programs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5287777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3"/>
          <p:cNvSpPr txBox="1">
            <a:spLocks noGrp="1"/>
          </p:cNvSpPr>
          <p:nvPr>
            <p:ph type="title"/>
          </p:nvPr>
        </p:nvSpPr>
        <p:spPr>
          <a:xfrm>
            <a:off x="1458833" y="375560"/>
            <a:ext cx="103176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ko-KR" altLang="en-US" dirty="0">
                <a:latin typeface="HY얕은샘물M" panose="02030600000101010101" pitchFamily="18" charset="-127"/>
                <a:ea typeface="HY얕은샘물M" panose="02030600000101010101" pitchFamily="18" charset="-127"/>
              </a:rPr>
              <a:t>구현 방법</a:t>
            </a:r>
            <a:endParaRPr dirty="0">
              <a:latin typeface="HY얕은샘물M" panose="02030600000101010101" pitchFamily="18" charset="-127"/>
              <a:ea typeface="HY얕은샘물M" panose="02030600000101010101" pitchFamily="18" charset="-127"/>
            </a:endParaRPr>
          </a:p>
        </p:txBody>
      </p:sp>
      <p:sp>
        <p:nvSpPr>
          <p:cNvPr id="234" name="Google Shape;234;p33"/>
          <p:cNvSpPr txBox="1">
            <a:spLocks noGrp="1"/>
          </p:cNvSpPr>
          <p:nvPr>
            <p:ph type="subTitle" idx="1"/>
          </p:nvPr>
        </p:nvSpPr>
        <p:spPr>
          <a:xfrm>
            <a:off x="937233" y="1511133"/>
            <a:ext cx="10317600" cy="4032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buClr>
                <a:schemeClr val="dk1"/>
              </a:buClr>
              <a:buSzPts val="1100"/>
            </a:pPr>
            <a:r>
              <a:rPr lang="ko-KR" altLang="en-US" sz="2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사용자의 컴퓨터가 은행 홈페이지에 접속</a:t>
            </a:r>
            <a:endParaRPr lang="en-US" altLang="ko-KR" sz="24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0" indent="0">
              <a:buClr>
                <a:schemeClr val="dk1"/>
              </a:buClr>
              <a:buSzPts val="1100"/>
            </a:pPr>
            <a:endParaRPr lang="en-US" altLang="ko-KR" sz="24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0" indent="0">
              <a:buClr>
                <a:schemeClr val="dk1"/>
              </a:buClr>
              <a:buSzPts val="1100"/>
            </a:pPr>
            <a:r>
              <a:rPr lang="ko-KR" altLang="en-US" sz="2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→ 은행 업무 선택 시 보안 프로그램이 설치되어 있는 </a:t>
            </a:r>
            <a:r>
              <a:rPr lang="ko-KR" altLang="en-US" sz="2400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쿠버네티스</a:t>
            </a:r>
            <a:r>
              <a:rPr lang="ko-KR" altLang="en-US" sz="2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클러스터를 </a:t>
            </a:r>
            <a:endParaRPr lang="en-US" altLang="ko-KR" sz="24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0" indent="0">
              <a:buClr>
                <a:schemeClr val="dk1"/>
              </a:buClr>
              <a:buSzPts val="1100"/>
            </a:pPr>
            <a:r>
              <a:rPr lang="en-US" altLang="ko-KR" sz="2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  </a:t>
            </a:r>
            <a:r>
              <a:rPr lang="ko-KR" altLang="en-US" sz="2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사용자에게 임시로 배정</a:t>
            </a:r>
            <a:endParaRPr lang="en-US" altLang="ko-KR" sz="24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0" indent="0">
              <a:buClr>
                <a:schemeClr val="dk1"/>
              </a:buClr>
              <a:buSzPts val="1100"/>
            </a:pPr>
            <a:endParaRPr lang="en-US" altLang="ko-KR" sz="24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0" indent="0">
              <a:buClr>
                <a:schemeClr val="dk1"/>
              </a:buClr>
              <a:buSzPts val="1100"/>
            </a:pPr>
            <a:r>
              <a:rPr lang="ko-KR" altLang="en-US" sz="2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→ 사용자가 입력한 정보를 암호화해서 저장</a:t>
            </a:r>
            <a:endParaRPr lang="en-US" altLang="ko-KR" sz="24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0" indent="0">
              <a:buClr>
                <a:schemeClr val="dk1"/>
              </a:buClr>
              <a:buSzPts val="1100"/>
            </a:pPr>
            <a:endParaRPr lang="en-US" altLang="ko-KR" sz="24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0" indent="0">
              <a:buClr>
                <a:schemeClr val="dk1"/>
              </a:buClr>
              <a:buSzPts val="1100"/>
            </a:pPr>
            <a:r>
              <a:rPr lang="ko-KR" altLang="en-US" sz="2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→</a:t>
            </a:r>
            <a:r>
              <a:rPr lang="en-US" altLang="ko-KR" sz="2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altLang="ko-KR" sz="2400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Koren</a:t>
            </a:r>
            <a:r>
              <a:rPr lang="en-US" altLang="ko-KR" sz="2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ko-KR" altLang="en-US" sz="2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망을 통해 은행 서버와 정보 교환</a:t>
            </a:r>
            <a:endParaRPr lang="en-US" altLang="ko-KR" sz="24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0" indent="0">
              <a:buClr>
                <a:schemeClr val="dk1"/>
              </a:buClr>
              <a:buSzPts val="1100"/>
            </a:pPr>
            <a:endParaRPr lang="en-US" altLang="ko-KR" sz="24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0" indent="0">
              <a:buClr>
                <a:schemeClr val="dk1"/>
              </a:buClr>
              <a:buSzPts val="1100"/>
            </a:pPr>
            <a:r>
              <a:rPr lang="ko-KR" altLang="en-US" sz="2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→</a:t>
            </a:r>
            <a:r>
              <a:rPr lang="en-US" altLang="ko-KR" sz="2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ko-KR" altLang="en-US" sz="2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은행 업무 종료 시 임시로 배정한 클러스터 삭제</a:t>
            </a:r>
            <a:endParaRPr lang="en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0AB75D-29C7-4DED-878D-0C5EF4B1FF63}"/>
              </a:ext>
            </a:extLst>
          </p:cNvPr>
          <p:cNvSpPr txBox="1"/>
          <p:nvPr/>
        </p:nvSpPr>
        <p:spPr>
          <a:xfrm>
            <a:off x="6442707" y="310749"/>
            <a:ext cx="5659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Pre-Topic 5 – Banking without security programs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5787525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0D9D20-B4BB-42AA-8DDD-68CC9F1D95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6089" y="1697764"/>
            <a:ext cx="9179821" cy="2176272"/>
          </a:xfrm>
        </p:spPr>
        <p:txBody>
          <a:bodyPr rtlCol="0">
            <a:normAutofit/>
          </a:bodyPr>
          <a:lstStyle/>
          <a:p>
            <a:r>
              <a:rPr lang="ko-KR" altLang="en-US" sz="32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클라우드 기반 자율주행 맵 데이터 취득 시스템</a:t>
            </a:r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9A1C359B-98F1-495A-8054-53C499AC11F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67DC10-93BA-4BC7-B8BB-2B9450C14833}"/>
              </a:ext>
            </a:extLst>
          </p:cNvPr>
          <p:cNvSpPr txBox="1"/>
          <p:nvPr/>
        </p:nvSpPr>
        <p:spPr>
          <a:xfrm>
            <a:off x="6538121" y="121522"/>
            <a:ext cx="6350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Pre-Topic 6 – Taking map on Autonomous driving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40608391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C4FD0DD-8B9C-4D18-BEBF-01C15EF1D7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>
                <a:latin typeface="+mj-ea"/>
                <a:ea typeface="+mj-ea"/>
              </a:rPr>
              <a:t>반자율주행 </a:t>
            </a:r>
            <a:r>
              <a:rPr lang="en-US" altLang="ko-KR" sz="2000" dirty="0">
                <a:latin typeface="+mj-ea"/>
                <a:ea typeface="+mj-ea"/>
              </a:rPr>
              <a:t>- </a:t>
            </a:r>
            <a:r>
              <a:rPr lang="ko-KR" altLang="en-US" sz="2000" dirty="0">
                <a:latin typeface="+mj-ea"/>
                <a:ea typeface="+mj-ea"/>
              </a:rPr>
              <a:t>전방 정체상황에 따른 자동 감속 </a:t>
            </a:r>
            <a:r>
              <a:rPr lang="en-US" altLang="ko-KR" sz="2000" dirty="0">
                <a:latin typeface="+mj-ea"/>
                <a:ea typeface="+mj-ea"/>
              </a:rPr>
              <a:t>System</a:t>
            </a:r>
          </a:p>
          <a:p>
            <a:r>
              <a:rPr lang="ko-KR" altLang="en-US" sz="2000" dirty="0">
                <a:latin typeface="+mj-ea"/>
                <a:ea typeface="+mj-ea"/>
              </a:rPr>
              <a:t>공장 </a:t>
            </a:r>
            <a:r>
              <a:rPr lang="en-US" altLang="ko-KR" sz="2000" dirty="0">
                <a:latin typeface="+mj-ea"/>
                <a:ea typeface="+mj-ea"/>
              </a:rPr>
              <a:t>Smart Factory</a:t>
            </a:r>
          </a:p>
          <a:p>
            <a:r>
              <a:rPr lang="en-US" altLang="ko-KR" sz="2000" dirty="0">
                <a:latin typeface="+mj-ea"/>
                <a:ea typeface="+mj-ea"/>
              </a:rPr>
              <a:t>CCTV</a:t>
            </a:r>
            <a:r>
              <a:rPr lang="ko-KR" altLang="en-US" sz="2000" dirty="0">
                <a:latin typeface="+mj-ea"/>
                <a:ea typeface="+mj-ea"/>
              </a:rPr>
              <a:t>를 사용한 도로 주변 물체 감지 시스템</a:t>
            </a:r>
          </a:p>
          <a:p>
            <a:r>
              <a:rPr lang="ko-KR" altLang="en-US" sz="2000" dirty="0">
                <a:latin typeface="+mj-ea"/>
                <a:ea typeface="+mj-ea"/>
              </a:rPr>
              <a:t>감염 경로 불명 추적 역학조사 시스템</a:t>
            </a:r>
            <a:r>
              <a:rPr lang="en-US" altLang="ko-KR" sz="2000" dirty="0">
                <a:latin typeface="+mj-ea"/>
                <a:ea typeface="+mj-ea"/>
              </a:rPr>
              <a:t> </a:t>
            </a:r>
          </a:p>
          <a:p>
            <a:r>
              <a:rPr lang="ko-KR" altLang="en-US" sz="2000" dirty="0">
                <a:latin typeface="+mj-ea"/>
                <a:ea typeface="+mj-ea"/>
              </a:rPr>
              <a:t>프로그램 설치가 필요 없는 인터넷뱅킹</a:t>
            </a:r>
            <a:r>
              <a:rPr lang="en-US" altLang="ko-KR" sz="2000" dirty="0">
                <a:latin typeface="+mj-ea"/>
                <a:ea typeface="+mj-ea"/>
              </a:rPr>
              <a:t> </a:t>
            </a:r>
          </a:p>
          <a:p>
            <a:r>
              <a:rPr lang="ko-KR" altLang="en-US" sz="2000" dirty="0">
                <a:latin typeface="+mj-ea"/>
                <a:ea typeface="+mj-ea"/>
              </a:rPr>
              <a:t>클라우드 기반 자율주행 맵 데이터 취득 시스템</a:t>
            </a:r>
            <a:endParaRPr lang="en-US" altLang="ko-KR" sz="2000" dirty="0">
              <a:latin typeface="+mj-ea"/>
              <a:ea typeface="+mj-ea"/>
            </a:endParaRPr>
          </a:p>
          <a:p>
            <a:r>
              <a:rPr lang="ko-KR" altLang="en-US" sz="2000" dirty="0">
                <a:latin typeface="+mj-ea"/>
                <a:ea typeface="+mj-ea"/>
              </a:rPr>
              <a:t>전국 화재 취약 산업단지 통합 관제 시스템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0DB67A-2EBF-4029-A255-78D499607921}"/>
              </a:ext>
            </a:extLst>
          </p:cNvPr>
          <p:cNvSpPr txBox="1"/>
          <p:nvPr/>
        </p:nvSpPr>
        <p:spPr>
          <a:xfrm>
            <a:off x="606491" y="639146"/>
            <a:ext cx="99604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2021 NET Challenge Pre-Topics</a:t>
            </a:r>
            <a:endParaRPr lang="ko-KR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35707885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E209E4-B947-4446-AD42-C1B3A0C1F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ko-KR" altLang="en-US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개발 목적 및 필요성</a:t>
            </a:r>
          </a:p>
        </p:txBody>
      </p:sp>
      <p:sp>
        <p:nvSpPr>
          <p:cNvPr id="10" name="날짜 개체 틀 3">
            <a:extLst>
              <a:ext uri="{FF2B5EF4-FFF2-40B4-BE49-F238E27FC236}">
                <a16:creationId xmlns:a16="http://schemas.microsoft.com/office/drawing/2014/main" id="{53FFB02E-B0DF-47F6-8583-0286ECFE14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2021/05/01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슬라이드 번호 개체 틀 5">
            <a:extLst>
              <a:ext uri="{FF2B5EF4-FFF2-40B4-BE49-F238E27FC236}">
                <a16:creationId xmlns:a16="http://schemas.microsoft.com/office/drawing/2014/main" id="{1A06BCBE-7F1D-4794-A964-0B03C6178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65A5C87-DF58-40C8-B092-1DE63DB4547E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rtl="0"/>
              <a:t>20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AF486F3-53EE-4A18-B646-4B10B15F36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9481" y="3654132"/>
            <a:ext cx="6282030" cy="3056438"/>
          </a:xfrm>
          <a:prstGeom prst="rect">
            <a:avLst/>
          </a:prstGeom>
        </p:spPr>
      </p:pic>
      <p:pic>
        <p:nvPicPr>
          <p:cNvPr id="8" name="Picture 2" descr="도로 한복판 달리는 자율주행차, 직접 타보니... - 오마이뉴스 모바일">
            <a:extLst>
              <a:ext uri="{FF2B5EF4-FFF2-40B4-BE49-F238E27FC236}">
                <a16:creationId xmlns:a16="http://schemas.microsoft.com/office/drawing/2014/main" id="{80DF4209-18E2-4958-B6F8-BE9E2DCC0D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52" r="29087"/>
          <a:stretch/>
        </p:blipFill>
        <p:spPr bwMode="auto">
          <a:xfrm>
            <a:off x="625037" y="3654132"/>
            <a:ext cx="4376629" cy="3078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DBEC274-58D8-408B-9127-1C65337A0F47}"/>
              </a:ext>
            </a:extLst>
          </p:cNvPr>
          <p:cNvSpPr txBox="1"/>
          <p:nvPr/>
        </p:nvSpPr>
        <p:spPr>
          <a:xfrm>
            <a:off x="771032" y="997526"/>
            <a:ext cx="10059155" cy="22655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FFC000"/>
              </a:buClr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자율주행 기술이 미래 이동수단 기술로 각광받고 있고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그 데이터로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Point Map (3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차원 </a:t>
            </a:r>
            <a:r>
              <a:rPr lang="ko-KR" altLang="en-US" sz="16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점군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지도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필요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Clr>
                <a:srgbClr val="FFC000"/>
              </a:buClr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차원 </a:t>
            </a:r>
            <a:r>
              <a:rPr lang="ko-KR" altLang="en-US" sz="16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점군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지도는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제곱 킬로미터 당 수십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GB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매우 큰 데이터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Clr>
                <a:srgbClr val="FFC000"/>
              </a:buClr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한국 전체 지도를 가지고 있으려면 수천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TB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단위의 크기를 수용해야 하고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매번 바뀌는 주변지형을 주기적으로 업데이트하는 것도 매우 힘듦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Clr>
                <a:srgbClr val="FFC000"/>
              </a:buClr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초고속 대용량 네트워크망을 이용하여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자율주행 차의 반경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1km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맵 데이터만 실시간으로 확보 및 </a:t>
            </a:r>
            <a:r>
              <a:rPr lang="ko-KR" altLang="en-US" sz="16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쿠버네티스를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이용해 안정성 확보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1084FDF-4ACF-4A62-A736-54339B376C83}"/>
              </a:ext>
            </a:extLst>
          </p:cNvPr>
          <p:cNvSpPr txBox="1"/>
          <p:nvPr/>
        </p:nvSpPr>
        <p:spPr>
          <a:xfrm>
            <a:off x="6538121" y="121522"/>
            <a:ext cx="6350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Pre-Topic 6 – Taking map on Autonomous driving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4106611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E209E4-B947-4446-AD42-C1B3A0C1F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ko-KR" altLang="en-US" sz="3600" b="1" dirty="0"/>
              <a:t>내용 및 특징</a:t>
            </a:r>
            <a:endParaRPr lang="ko-KR" altLang="en-US" sz="3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날짜 개체 틀 3">
            <a:extLst>
              <a:ext uri="{FF2B5EF4-FFF2-40B4-BE49-F238E27FC236}">
                <a16:creationId xmlns:a16="http://schemas.microsoft.com/office/drawing/2014/main" id="{53FFB02E-B0DF-47F6-8583-0286ECFE14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2021/05/01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바닥글 개체 틀 4">
            <a:extLst>
              <a:ext uri="{FF2B5EF4-FFF2-40B4-BE49-F238E27FC236}">
                <a16:creationId xmlns:a16="http://schemas.microsoft.com/office/drawing/2014/main" id="{6A803AF1-C09B-4905-8AEE-15B680F6E7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클라우드 기반 자율주행 맵 데이터 취득 시스템</a:t>
            </a:r>
          </a:p>
        </p:txBody>
      </p:sp>
      <p:sp>
        <p:nvSpPr>
          <p:cNvPr id="16" name="슬라이드 번호 개체 틀 5">
            <a:extLst>
              <a:ext uri="{FF2B5EF4-FFF2-40B4-BE49-F238E27FC236}">
                <a16:creationId xmlns:a16="http://schemas.microsoft.com/office/drawing/2014/main" id="{1A06BCBE-7F1D-4794-A964-0B03C6178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65A5C87-DF58-40C8-B092-1DE63DB4547E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rtl="0"/>
              <a:t>21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ABA347A2-9A12-43B9-BF59-AE6745CEB686}"/>
              </a:ext>
            </a:extLst>
          </p:cNvPr>
          <p:cNvGrpSpPr/>
          <p:nvPr/>
        </p:nvGrpSpPr>
        <p:grpSpPr>
          <a:xfrm>
            <a:off x="516497" y="955963"/>
            <a:ext cx="3951325" cy="5364760"/>
            <a:chOff x="516497" y="955963"/>
            <a:chExt cx="3951325" cy="5364760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B4452E34-8D01-4811-83A5-7A7E8E07DF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5949" b="93231" l="9924" r="90534">
                          <a14:foregroundMark x1="45344" y1="12000" x2="45954" y2="8103"/>
                          <a14:foregroundMark x1="36947" y1="7385" x2="37557" y2="7385"/>
                          <a14:foregroundMark x1="47786" y1="6051" x2="47786" y2="6051"/>
                          <a14:foregroundMark x1="86412" y1="28410" x2="86412" y2="28410"/>
                          <a14:foregroundMark x1="90687" y1="30462" x2="90687" y2="30462"/>
                          <a14:foregroundMark x1="37863" y1="88308" x2="37863" y2="88308"/>
                          <a14:foregroundMark x1="37405" y1="93231" x2="37405" y2="93231"/>
                          <a14:foregroundMark x1="90382" y1="53436" x2="90382" y2="53436"/>
                          <a14:foregroundMark x1="60000" y1="75385" x2="60000" y2="75385"/>
                          <a14:foregroundMark x1="31298" y1="80103" x2="31298" y2="80103"/>
                          <a14:foregroundMark x1="29618" y1="80205" x2="29618" y2="80205"/>
                          <a14:foregroundMark x1="36031" y1="82051" x2="36031" y2="82051"/>
                          <a14:foregroundMark x1="34504" y1="76513" x2="34504" y2="76513"/>
                          <a14:foregroundMark x1="65954" y1="73538" x2="65954" y2="73538"/>
                          <a14:foregroundMark x1="17405" y1="29846" x2="17405" y2="29846"/>
                          <a14:foregroundMark x1="16183" y1="27385" x2="16183" y2="27385"/>
                          <a14:foregroundMark x1="38015" y1="5949" x2="38015" y2="5949"/>
                          <a14:backgroundMark x1="80458" y1="9744" x2="80458" y2="9744"/>
                          <a14:backgroundMark x1="76641" y1="5744" x2="90840" y2="17333"/>
                          <a14:backgroundMark x1="89466" y1="7487" x2="88550" y2="5641"/>
                          <a14:backgroundMark x1="34351" y1="79282" x2="34351" y2="79282"/>
                          <a14:backgroundMark x1="34046" y1="79590" x2="34809" y2="79282"/>
                          <a14:backgroundMark x1="46870" y1="7897" x2="46870" y2="7897"/>
                          <a14:backgroundMark x1="45802" y1="8103" x2="45802" y2="8103"/>
                          <a14:backgroundMark x1="37863" y1="74051" x2="37863" y2="74051"/>
                          <a14:backgroundMark x1="37557" y1="74564" x2="37557" y2="74564"/>
                          <a14:backgroundMark x1="15420" y1="74256" x2="15420" y2="74256"/>
                          <a14:backgroundMark x1="35725" y1="74667" x2="35725" y2="74667"/>
                          <a14:backgroundMark x1="20611" y1="26564" x2="20611" y2="26564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72707" y="955963"/>
              <a:ext cx="3604018" cy="5364760"/>
            </a:xfrm>
            <a:prstGeom prst="rect">
              <a:avLst/>
            </a:prstGeom>
          </p:spPr>
        </p:pic>
        <p:pic>
          <p:nvPicPr>
            <p:cNvPr id="9" name="그래픽 8" descr="자동차 단색으로 채워진">
              <a:extLst>
                <a:ext uri="{FF2B5EF4-FFF2-40B4-BE49-F238E27FC236}">
                  <a16:creationId xmlns:a16="http://schemas.microsoft.com/office/drawing/2014/main" id="{C859B47C-BEEC-4173-8549-AA7DF280496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553422" y="3055206"/>
              <a:ext cx="914400" cy="914400"/>
            </a:xfrm>
            <a:prstGeom prst="rect">
              <a:avLst/>
            </a:prstGeom>
          </p:spPr>
        </p:pic>
        <p:pic>
          <p:nvPicPr>
            <p:cNvPr id="13" name="그래픽 12" descr="자동차 단색으로 채워진">
              <a:extLst>
                <a:ext uri="{FF2B5EF4-FFF2-40B4-BE49-F238E27FC236}">
                  <a16:creationId xmlns:a16="http://schemas.microsoft.com/office/drawing/2014/main" id="{A0A4C1B4-C7EC-487A-B577-D8065D16128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flipH="1">
              <a:off x="516497" y="1823653"/>
              <a:ext cx="914400" cy="914400"/>
            </a:xfrm>
            <a:prstGeom prst="rect">
              <a:avLst/>
            </a:prstGeom>
          </p:spPr>
        </p:pic>
        <p:cxnSp>
          <p:nvCxnSpPr>
            <p:cNvPr id="14" name="직선 화살표 연결선 13">
              <a:extLst>
                <a:ext uri="{FF2B5EF4-FFF2-40B4-BE49-F238E27FC236}">
                  <a16:creationId xmlns:a16="http://schemas.microsoft.com/office/drawing/2014/main" id="{14125A50-70DF-41BA-875B-0EB2310F3A18}"/>
                </a:ext>
              </a:extLst>
            </p:cNvPr>
            <p:cNvCxnSpPr/>
            <p:nvPr/>
          </p:nvCxnSpPr>
          <p:spPr>
            <a:xfrm flipH="1" flipV="1">
              <a:off x="1274687" y="2212273"/>
              <a:ext cx="525780" cy="13716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화살표 연결선 16">
              <a:extLst>
                <a:ext uri="{FF2B5EF4-FFF2-40B4-BE49-F238E27FC236}">
                  <a16:creationId xmlns:a16="http://schemas.microsoft.com/office/drawing/2014/main" id="{31B170EF-8CC6-4AF5-970E-6AEFF784B3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39478" y="3512406"/>
              <a:ext cx="227889" cy="196676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A838DBDC-D350-4CB6-B628-632451FD6F5B}"/>
              </a:ext>
            </a:extLst>
          </p:cNvPr>
          <p:cNvSpPr txBox="1"/>
          <p:nvPr/>
        </p:nvSpPr>
        <p:spPr>
          <a:xfrm>
            <a:off x="4878705" y="1307943"/>
            <a:ext cx="7023732" cy="1666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Clr>
                <a:srgbClr val="FFC000"/>
              </a:buClr>
              <a:buFont typeface="Arial" panose="020B0604020202020204" pitchFamily="34" charset="0"/>
              <a:buChar char="•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각 거점마다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쿠버네티스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노드 구성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200000"/>
              </a:lnSpc>
              <a:buClr>
                <a:srgbClr val="FFC000"/>
              </a:buClr>
              <a:buFont typeface="Arial" panose="020B0604020202020204" pitchFamily="34" charset="0"/>
              <a:buChar char="•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사용자들은 가장 가까운 노드에서 반경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1km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맵 데이터 취득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200000"/>
              </a:lnSpc>
              <a:buClr>
                <a:srgbClr val="FFC000"/>
              </a:buClr>
              <a:buFont typeface="Arial" panose="020B0604020202020204" pitchFamily="34" charset="0"/>
              <a:buChar char="•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특정 노드에 문제가 발생하여도 다른 노드에서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재배포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가능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62A54F7-7D73-469A-841E-000D16639659}"/>
              </a:ext>
            </a:extLst>
          </p:cNvPr>
          <p:cNvSpPr txBox="1"/>
          <p:nvPr/>
        </p:nvSpPr>
        <p:spPr>
          <a:xfrm>
            <a:off x="4878705" y="3709082"/>
            <a:ext cx="7023732" cy="1543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Clr>
                <a:srgbClr val="FFC000"/>
              </a:buClr>
              <a:buFont typeface="Wingdings" panose="05000000000000000000" pitchFamily="2" charset="2"/>
              <a:buChar char="v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문제점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800100" lvl="1" indent="-342900">
              <a:lnSpc>
                <a:spcPct val="200000"/>
              </a:lnSpc>
              <a:buClr>
                <a:srgbClr val="FFC000"/>
              </a:buClr>
              <a:buFont typeface="+mj-lt"/>
              <a:buAutoNum type="arabicPeriod"/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결과물을 보여주기 위해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차원 </a:t>
            </a:r>
            <a:r>
              <a:rPr lang="ko-KR" altLang="en-US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점군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지도를 이용한 자율주행 구현 가능성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800100" lvl="1" indent="-342900">
              <a:lnSpc>
                <a:spcPct val="200000"/>
              </a:lnSpc>
              <a:buClr>
                <a:srgbClr val="FFC000"/>
              </a:buClr>
              <a:buFont typeface="+mj-lt"/>
              <a:buAutoNum type="arabicPeriod"/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BC86083-6D74-45A2-A58F-D46B2D58382B}"/>
              </a:ext>
            </a:extLst>
          </p:cNvPr>
          <p:cNvSpPr txBox="1"/>
          <p:nvPr/>
        </p:nvSpPr>
        <p:spPr>
          <a:xfrm>
            <a:off x="6538121" y="121522"/>
            <a:ext cx="6350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Pre-Topic 6 – Taking map on Autonomous driving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41847550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0D9D20-B4BB-42AA-8DDD-68CC9F1D95D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>
            <a:normAutofit/>
          </a:bodyPr>
          <a:lstStyle/>
          <a:p>
            <a:r>
              <a:rPr lang="ko-KR" altLang="en-US" sz="32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전국 화재 취약 산업단지 통합 관제 시스템</a:t>
            </a:r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9A1C359B-98F1-495A-8054-53C499AC11F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B2F50F-33DB-4FBE-B3A9-91CFE21EA631}"/>
              </a:ext>
            </a:extLst>
          </p:cNvPr>
          <p:cNvSpPr txBox="1"/>
          <p:nvPr/>
        </p:nvSpPr>
        <p:spPr>
          <a:xfrm>
            <a:off x="6538122" y="121521"/>
            <a:ext cx="51980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Pre-Topic 7 – Industrial Integrated Control 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90578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E209E4-B947-4446-AD42-C1B3A0C1F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ko-KR" altLang="en-US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개발 목적 및 필요성</a:t>
            </a:r>
          </a:p>
        </p:txBody>
      </p:sp>
      <p:sp>
        <p:nvSpPr>
          <p:cNvPr id="10" name="날짜 개체 틀 3">
            <a:extLst>
              <a:ext uri="{FF2B5EF4-FFF2-40B4-BE49-F238E27FC236}">
                <a16:creationId xmlns:a16="http://schemas.microsoft.com/office/drawing/2014/main" id="{53FFB02E-B0DF-47F6-8583-0286ECFE14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2021/05/01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슬라이드 번호 개체 틀 5">
            <a:extLst>
              <a:ext uri="{FF2B5EF4-FFF2-40B4-BE49-F238E27FC236}">
                <a16:creationId xmlns:a16="http://schemas.microsoft.com/office/drawing/2014/main" id="{1A06BCBE-7F1D-4794-A964-0B03C6178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65A5C87-DF58-40C8-B092-1DE63DB4547E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rtl="0"/>
              <a:t>23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DBEC274-58D8-408B-9127-1C65337A0F47}"/>
              </a:ext>
            </a:extLst>
          </p:cNvPr>
          <p:cNvSpPr txBox="1"/>
          <p:nvPr/>
        </p:nvSpPr>
        <p:spPr>
          <a:xfrm>
            <a:off x="771032" y="1043767"/>
            <a:ext cx="10059155" cy="2753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Clr>
                <a:srgbClr val="FFC000"/>
              </a:buClr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대형화재 발생 건수 최근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년 연속 증가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이천 물류창고 화재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marL="285750" indent="-285750">
              <a:lnSpc>
                <a:spcPct val="200000"/>
              </a:lnSpc>
              <a:buClr>
                <a:srgbClr val="FFC000"/>
              </a:buClr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국가적 차원에서 중앙 감시 및 통제 시스템 개발의 필요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200000"/>
              </a:lnSpc>
              <a:buClr>
                <a:srgbClr val="FFC000"/>
              </a:buClr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화재 발생 감시 카메라를 전국 산업단지에 설치하여 초고속 대용량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네트워크 망을 통한 실시간 감시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200000"/>
              </a:lnSpc>
              <a:buClr>
                <a:srgbClr val="FFC000"/>
              </a:buClr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클라우드 문제 발생하여도 </a:t>
            </a:r>
            <a:r>
              <a:rPr lang="ko-KR" altLang="en-US" sz="16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쿠버네티스를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통한 자동 재배포로 안전의 공백을 메꿀 수 있음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Clr>
                <a:srgbClr val="FFC000"/>
              </a:buClr>
              <a:buFont typeface="Arial" panose="020B0604020202020204" pitchFamily="34" charset="0"/>
              <a:buChar char="•"/>
            </a:pP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Clr>
                <a:srgbClr val="FFC000"/>
              </a:buClr>
              <a:buFont typeface="Arial" panose="020B0604020202020204" pitchFamily="34" charset="0"/>
              <a:buChar char="•"/>
            </a:pP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26" name="Picture 2" descr="Using Popular Object Detection Methods for Real Time Forest Fire Detection  | Semantic Scholar">
            <a:extLst>
              <a:ext uri="{FF2B5EF4-FFF2-40B4-BE49-F238E27FC236}">
                <a16:creationId xmlns:a16="http://schemas.microsoft.com/office/drawing/2014/main" id="{C7BACE61-89C0-446F-A56F-CF36DD01A8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0609" y="3567112"/>
            <a:ext cx="6019800" cy="297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FD338D3D-2F85-43A7-9581-226EA870CB6E}"/>
              </a:ext>
            </a:extLst>
          </p:cNvPr>
          <p:cNvGrpSpPr/>
          <p:nvPr/>
        </p:nvGrpSpPr>
        <p:grpSpPr>
          <a:xfrm>
            <a:off x="771032" y="3321752"/>
            <a:ext cx="4650954" cy="3462520"/>
            <a:chOff x="771032" y="3321752"/>
            <a:chExt cx="4650954" cy="3462520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19350463-769A-4CC3-AB44-1D8249FE9D7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71032" y="3321752"/>
              <a:ext cx="4650954" cy="3462520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A432F9A-EB30-43DA-BAF5-AAB2EA2982AB}"/>
                </a:ext>
              </a:extLst>
            </p:cNvPr>
            <p:cNvSpPr txBox="1"/>
            <p:nvPr/>
          </p:nvSpPr>
          <p:spPr>
            <a:xfrm>
              <a:off x="2374084" y="6459865"/>
              <a:ext cx="93006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/>
                <a:t>(2020-4-29)</a:t>
              </a:r>
              <a:endParaRPr lang="ko-KR" altLang="en-US" sz="1050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421A37F7-311A-474A-8F51-12A34D523A5F}"/>
              </a:ext>
            </a:extLst>
          </p:cNvPr>
          <p:cNvSpPr txBox="1"/>
          <p:nvPr/>
        </p:nvSpPr>
        <p:spPr>
          <a:xfrm>
            <a:off x="6538122" y="121521"/>
            <a:ext cx="51980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Pre-Topic 7 – Industrial Integrated Control 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9469101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E209E4-B947-4446-AD42-C1B3A0C1F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5256" y="0"/>
            <a:ext cx="10378440" cy="955969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 sz="3600" b="1" dirty="0"/>
              <a:t>내용 및 특징</a:t>
            </a:r>
            <a:endParaRPr lang="ko-KR" altLang="en-US" sz="3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날짜 개체 틀 3">
            <a:extLst>
              <a:ext uri="{FF2B5EF4-FFF2-40B4-BE49-F238E27FC236}">
                <a16:creationId xmlns:a16="http://schemas.microsoft.com/office/drawing/2014/main" id="{53FFB02E-B0DF-47F6-8583-0286ECFE14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2021/05/01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슬라이드 번호 개체 틀 5">
            <a:extLst>
              <a:ext uri="{FF2B5EF4-FFF2-40B4-BE49-F238E27FC236}">
                <a16:creationId xmlns:a16="http://schemas.microsoft.com/office/drawing/2014/main" id="{1A06BCBE-7F1D-4794-A964-0B03C6178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65A5C87-DF58-40C8-B092-1DE63DB4547E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rtl="0"/>
              <a:t>24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DBEC274-58D8-408B-9127-1C65337A0F47}"/>
              </a:ext>
            </a:extLst>
          </p:cNvPr>
          <p:cNvSpPr txBox="1"/>
          <p:nvPr/>
        </p:nvSpPr>
        <p:spPr>
          <a:xfrm>
            <a:off x="5711409" y="1662623"/>
            <a:ext cx="6351394" cy="4609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FFC000"/>
              </a:buClr>
              <a:buFont typeface="Arial" panose="020B0604020202020204" pitchFamily="34" charset="0"/>
              <a:buChar char="•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전국 모든 산업체 공장의 동영상 데이터를 대용량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초고속 네트워크 망으로 연결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Clr>
                <a:srgbClr val="FFC000"/>
              </a:buClr>
              <a:buFont typeface="Arial" panose="020B0604020202020204" pitchFamily="34" charset="0"/>
              <a:buChar char="•"/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Clr>
                <a:srgbClr val="FFC000"/>
              </a:buClr>
              <a:buFont typeface="Arial" panose="020B0604020202020204" pitchFamily="34" charset="0"/>
              <a:buChar char="•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HPC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서비스 활용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딥러닝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Objecting Detecting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으로 화재 및 연기 사진 학습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(YOLO darknet)</a:t>
            </a:r>
          </a:p>
          <a:p>
            <a:pPr marL="285750" indent="-285750">
              <a:lnSpc>
                <a:spcPct val="150000"/>
              </a:lnSpc>
              <a:buClr>
                <a:srgbClr val="FFC000"/>
              </a:buClr>
              <a:buFont typeface="Arial" panose="020B0604020202020204" pitchFamily="34" charset="0"/>
              <a:buChar char="•"/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Clr>
                <a:srgbClr val="FFC000"/>
              </a:buClr>
              <a:buFont typeface="Arial" panose="020B0604020202020204" pitchFamily="34" charset="0"/>
              <a:buChar char="•"/>
            </a:pP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쿠버네티스를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통한 안전 공백 메꿀 수 있음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Clr>
                <a:srgbClr val="FFC000"/>
              </a:buClr>
              <a:buFont typeface="Arial" panose="020B0604020202020204" pitchFamily="34" charset="0"/>
              <a:buChar char="•"/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Clr>
                <a:srgbClr val="FFC000"/>
              </a:buClr>
              <a:buFont typeface="Arial" panose="020B0604020202020204" pitchFamily="34" charset="0"/>
              <a:buChar char="•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중앙 통합 관제 시스템 구축 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Clr>
                <a:srgbClr val="FFC000"/>
              </a:buClr>
              <a:buFont typeface="Arial" panose="020B0604020202020204" pitchFamily="34" charset="0"/>
              <a:buChar char="•"/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Clr>
                <a:srgbClr val="FFC000"/>
              </a:buClr>
              <a:buFont typeface="Arial" panose="020B0604020202020204" pitchFamily="34" charset="0"/>
              <a:buChar char="•"/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3E42D9DD-CAA2-4CA4-B31A-EDCDCC75D57F}"/>
              </a:ext>
            </a:extLst>
          </p:cNvPr>
          <p:cNvGrpSpPr/>
          <p:nvPr/>
        </p:nvGrpSpPr>
        <p:grpSpPr>
          <a:xfrm>
            <a:off x="272604" y="1174152"/>
            <a:ext cx="5218662" cy="5364760"/>
            <a:chOff x="-96645" y="955963"/>
            <a:chExt cx="5218662" cy="5364760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4D2F5F8A-8095-4427-BEFE-0B61FC5830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5949" b="93231" l="9924" r="90534">
                          <a14:foregroundMark x1="45344" y1="12000" x2="45954" y2="8103"/>
                          <a14:foregroundMark x1="36947" y1="7385" x2="37557" y2="7385"/>
                          <a14:foregroundMark x1="47786" y1="6051" x2="47786" y2="6051"/>
                          <a14:foregroundMark x1="86412" y1="28410" x2="86412" y2="28410"/>
                          <a14:foregroundMark x1="90687" y1="30462" x2="90687" y2="30462"/>
                          <a14:foregroundMark x1="37863" y1="88308" x2="37863" y2="88308"/>
                          <a14:foregroundMark x1="37405" y1="93231" x2="37405" y2="93231"/>
                          <a14:foregroundMark x1="90382" y1="53436" x2="90382" y2="53436"/>
                          <a14:foregroundMark x1="60000" y1="75385" x2="60000" y2="75385"/>
                          <a14:foregroundMark x1="31298" y1="80103" x2="31298" y2="80103"/>
                          <a14:foregroundMark x1="29618" y1="80205" x2="29618" y2="80205"/>
                          <a14:foregroundMark x1="36031" y1="82051" x2="36031" y2="82051"/>
                          <a14:foregroundMark x1="34504" y1="76513" x2="34504" y2="76513"/>
                          <a14:foregroundMark x1="65954" y1="73538" x2="65954" y2="73538"/>
                          <a14:foregroundMark x1="17405" y1="29846" x2="17405" y2="29846"/>
                          <a14:foregroundMark x1="16183" y1="27385" x2="16183" y2="27385"/>
                          <a14:foregroundMark x1="38015" y1="5949" x2="38015" y2="5949"/>
                          <a14:backgroundMark x1="80458" y1="9744" x2="80458" y2="9744"/>
                          <a14:backgroundMark x1="76641" y1="5744" x2="90840" y2="17333"/>
                          <a14:backgroundMark x1="89466" y1="7487" x2="88550" y2="5641"/>
                          <a14:backgroundMark x1="34351" y1="79282" x2="34351" y2="79282"/>
                          <a14:backgroundMark x1="34046" y1="79590" x2="34809" y2="79282"/>
                          <a14:backgroundMark x1="46870" y1="7897" x2="46870" y2="7897"/>
                          <a14:backgroundMark x1="45802" y1="8103" x2="45802" y2="8103"/>
                          <a14:backgroundMark x1="37863" y1="74051" x2="37863" y2="74051"/>
                          <a14:backgroundMark x1="37557" y1="74564" x2="37557" y2="74564"/>
                          <a14:backgroundMark x1="15420" y1="74256" x2="15420" y2="74256"/>
                          <a14:backgroundMark x1="35725" y1="74667" x2="35725" y2="74667"/>
                          <a14:backgroundMark x1="20611" y1="26564" x2="20611" y2="26564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72707" y="955963"/>
              <a:ext cx="3604018" cy="5364760"/>
            </a:xfrm>
            <a:prstGeom prst="rect">
              <a:avLst/>
            </a:prstGeom>
          </p:spPr>
        </p:pic>
        <p:cxnSp>
          <p:nvCxnSpPr>
            <p:cNvPr id="12" name="직선 화살표 연결선 11">
              <a:extLst>
                <a:ext uri="{FF2B5EF4-FFF2-40B4-BE49-F238E27FC236}">
                  <a16:creationId xmlns:a16="http://schemas.microsoft.com/office/drawing/2014/main" id="{DB78BE39-0360-4D58-9CDC-723A296286C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58531" y="1777979"/>
              <a:ext cx="1041936" cy="571455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" name="그래픽 6" descr="공장 단색으로 채워진">
              <a:extLst>
                <a:ext uri="{FF2B5EF4-FFF2-40B4-BE49-F238E27FC236}">
                  <a16:creationId xmlns:a16="http://schemas.microsoft.com/office/drawing/2014/main" id="{EC660154-20C7-4D80-94D7-10AB5F229B4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438409" y="1324181"/>
              <a:ext cx="665183" cy="665183"/>
            </a:xfrm>
            <a:prstGeom prst="rect">
              <a:avLst/>
            </a:prstGeom>
          </p:spPr>
        </p:pic>
        <p:pic>
          <p:nvPicPr>
            <p:cNvPr id="15" name="그래픽 14" descr="보안 카메라 단색으로 채워진">
              <a:extLst>
                <a:ext uri="{FF2B5EF4-FFF2-40B4-BE49-F238E27FC236}">
                  <a16:creationId xmlns:a16="http://schemas.microsoft.com/office/drawing/2014/main" id="{31E5C1F2-C924-45E2-8124-0AD2DF58563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72664" y="991590"/>
              <a:ext cx="665183" cy="665183"/>
            </a:xfrm>
            <a:prstGeom prst="rect">
              <a:avLst/>
            </a:prstGeom>
          </p:spPr>
        </p:pic>
        <p:pic>
          <p:nvPicPr>
            <p:cNvPr id="2050" name="Picture 2" descr="YOLO Darknet TXT Annotation Format">
              <a:extLst>
                <a:ext uri="{FF2B5EF4-FFF2-40B4-BE49-F238E27FC236}">
                  <a16:creationId xmlns:a16="http://schemas.microsoft.com/office/drawing/2014/main" id="{B28BBCDB-076C-4D08-BBD1-D644BD80C0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96645" y="1543606"/>
              <a:ext cx="937492" cy="4687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0" name="직선 화살표 연결선 19">
              <a:extLst>
                <a:ext uri="{FF2B5EF4-FFF2-40B4-BE49-F238E27FC236}">
                  <a16:creationId xmlns:a16="http://schemas.microsoft.com/office/drawing/2014/main" id="{1499855C-D781-49A8-A7AC-76EC739C9E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38704" y="3429000"/>
              <a:ext cx="738020" cy="320072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1" name="그래픽 20" descr="공장 단색으로 채워진">
              <a:extLst>
                <a:ext uri="{FF2B5EF4-FFF2-40B4-BE49-F238E27FC236}">
                  <a16:creationId xmlns:a16="http://schemas.microsoft.com/office/drawing/2014/main" id="{B8C041DB-2258-4965-B32D-63300DE74D2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197382" y="2841114"/>
              <a:ext cx="665183" cy="665183"/>
            </a:xfrm>
            <a:prstGeom prst="rect">
              <a:avLst/>
            </a:prstGeom>
          </p:spPr>
        </p:pic>
        <p:pic>
          <p:nvPicPr>
            <p:cNvPr id="22" name="그래픽 21" descr="보안 카메라 단색으로 채워진">
              <a:extLst>
                <a:ext uri="{FF2B5EF4-FFF2-40B4-BE49-F238E27FC236}">
                  <a16:creationId xmlns:a16="http://schemas.microsoft.com/office/drawing/2014/main" id="{680FFABB-1E85-4873-93E9-2C88E7D0254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flipH="1">
              <a:off x="3944133" y="2474477"/>
              <a:ext cx="665183" cy="665183"/>
            </a:xfrm>
            <a:prstGeom prst="rect">
              <a:avLst/>
            </a:prstGeom>
          </p:spPr>
        </p:pic>
        <p:pic>
          <p:nvPicPr>
            <p:cNvPr id="23" name="Picture 2" descr="YOLO Darknet TXT Annotation Format">
              <a:extLst>
                <a:ext uri="{FF2B5EF4-FFF2-40B4-BE49-F238E27FC236}">
                  <a16:creationId xmlns:a16="http://schemas.microsoft.com/office/drawing/2014/main" id="{631E717A-2353-4F36-ABFF-7E950E17D5B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84525" y="3015945"/>
              <a:ext cx="937492" cy="4687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그래픽 26" descr="모닥불 단색으로 채워진">
              <a:extLst>
                <a:ext uri="{FF2B5EF4-FFF2-40B4-BE49-F238E27FC236}">
                  <a16:creationId xmlns:a16="http://schemas.microsoft.com/office/drawing/2014/main" id="{26EB91EB-6845-4C9A-A20C-72DB334E8AA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407036" y="2659151"/>
              <a:ext cx="548258" cy="548258"/>
            </a:xfrm>
            <a:prstGeom prst="rect">
              <a:avLst/>
            </a:prstGeom>
          </p:spPr>
        </p:pic>
      </p:grpSp>
      <p:sp>
        <p:nvSpPr>
          <p:cNvPr id="31" name="바닥글 개체 틀 4">
            <a:extLst>
              <a:ext uri="{FF2B5EF4-FFF2-40B4-BE49-F238E27FC236}">
                <a16:creationId xmlns:a16="http://schemas.microsoft.com/office/drawing/2014/main" id="{E6E42F27-D30D-4E29-9DD8-26423F3A5C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전국 화재 취약 산업단지 통합 관제 시스템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6037F1E-A38F-4910-8D29-1FBA1459E984}"/>
              </a:ext>
            </a:extLst>
          </p:cNvPr>
          <p:cNvSpPr txBox="1"/>
          <p:nvPr/>
        </p:nvSpPr>
        <p:spPr>
          <a:xfrm>
            <a:off x="6538122" y="121521"/>
            <a:ext cx="51980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Pre-Topic 7 – Industrial Integrated Control 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5172722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그림 4" descr="길, 장면, 실외, 도로이(가) 표시된 사진&#10;&#10;자동 생성된 설명">
            <a:extLst>
              <a:ext uri="{FF2B5EF4-FFF2-40B4-BE49-F238E27FC236}">
                <a16:creationId xmlns:a16="http://schemas.microsoft.com/office/drawing/2014/main" id="{5FB43880-5B20-4DCD-ADE7-0551BEA1715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l="23808" r="4636" b="-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rgbClr val="FFFFFF"/>
                </a:solidFill>
                <a:ea typeface="맑은 고딕"/>
              </a:rPr>
              <a:t>반자율주행 </a:t>
            </a:r>
            <a:br>
              <a:rPr lang="ko-KR" altLang="en-US" dirty="0">
                <a:solidFill>
                  <a:srgbClr val="FFFFFF"/>
                </a:solidFill>
                <a:ea typeface="맑은 고딕"/>
              </a:rPr>
            </a:br>
            <a:r>
              <a:rPr lang="ko-KR" altLang="en-US" dirty="0">
                <a:solidFill>
                  <a:srgbClr val="FFFFFF"/>
                </a:solidFill>
                <a:ea typeface="맑은 고딕"/>
              </a:rPr>
              <a:t>- 전방 정체상황에 따른 </a:t>
            </a:r>
            <a:br>
              <a:rPr lang="ko-KR" altLang="en-US" dirty="0">
                <a:solidFill>
                  <a:srgbClr val="FFFFFF"/>
                </a:solidFill>
                <a:ea typeface="맑은 고딕"/>
              </a:rPr>
            </a:br>
            <a:r>
              <a:rPr lang="ko-KR" altLang="en-US" dirty="0">
                <a:solidFill>
                  <a:srgbClr val="FFFFFF"/>
                </a:solidFill>
                <a:ea typeface="맑은 고딕"/>
              </a:rPr>
              <a:t>자동 감속 System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ko-KR" altLang="en-US">
                <a:solidFill>
                  <a:srgbClr val="FFFFFF"/>
                </a:solidFill>
                <a:ea typeface="맑은 고딕"/>
              </a:rPr>
              <a:t>자동차의 레이더, 라이다 등의 센서를 이용하는 것이 아닌 </a:t>
            </a:r>
          </a:p>
          <a:p>
            <a:r>
              <a:rPr lang="ko-KR" altLang="en-US">
                <a:solidFill>
                  <a:srgbClr val="FFFFFF"/>
                </a:solidFill>
                <a:ea typeface="맑은 고딕"/>
              </a:rPr>
              <a:t>전방의 traffic data를 받아오는 기술.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665C13-B73F-4810-913A-2683F5E94E49}"/>
              </a:ext>
            </a:extLst>
          </p:cNvPr>
          <p:cNvSpPr txBox="1"/>
          <p:nvPr/>
        </p:nvSpPr>
        <p:spPr>
          <a:xfrm>
            <a:off x="256591" y="111967"/>
            <a:ext cx="5453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Pre-Topic 1 - enhanced adaptive cruise control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7544198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그림 4" descr="길, 장면, 실외, 도로이(가) 표시된 사진&#10;&#10;자동 생성된 설명">
            <a:extLst>
              <a:ext uri="{FF2B5EF4-FFF2-40B4-BE49-F238E27FC236}">
                <a16:creationId xmlns:a16="http://schemas.microsoft.com/office/drawing/2014/main" id="{1BC61638-7F2A-4D6F-96F8-E16CC8BEEC8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l="23808" r="4636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43440CE-416F-4AA5-B86C-EFBD3704CFA4}"/>
              </a:ext>
            </a:extLst>
          </p:cNvPr>
          <p:cNvSpPr txBox="1"/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4400" b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개요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B18107-C8DA-44A3-970E-5994DB0F7599}"/>
              </a:ext>
            </a:extLst>
          </p:cNvPr>
          <p:cNvSpPr txBox="1"/>
          <p:nvPr/>
        </p:nvSpPr>
        <p:spPr>
          <a:xfrm>
            <a:off x="838200" y="1825625"/>
            <a:ext cx="10515600" cy="3628527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FFFFFF"/>
                </a:solidFill>
                <a:ea typeface="맑은 고딕"/>
              </a:rPr>
              <a:t>반자율주행이 상용화되면서 센서 오류나 감지 오류 등으로 인한 사고가 많이 발생</a:t>
            </a:r>
            <a:r>
              <a:rPr lang="en-US" altLang="ko-KR" dirty="0">
                <a:solidFill>
                  <a:srgbClr val="FFFFFF"/>
                </a:solidFill>
                <a:ea typeface="맑은 고딕"/>
              </a:rPr>
              <a:t>.</a:t>
            </a:r>
          </a:p>
          <a:p>
            <a:pPr latinLnBrk="0">
              <a:lnSpc>
                <a:spcPct val="90000"/>
              </a:lnSpc>
              <a:spcAft>
                <a:spcPts val="600"/>
              </a:spcAft>
            </a:pPr>
            <a:r>
              <a:rPr lang="ko-KR" altLang="en-US" dirty="0">
                <a:solidFill>
                  <a:srgbClr val="FFFFFF"/>
                </a:solidFill>
                <a:ea typeface="맑은 고딕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렉서스 추돌방지기능 작동오류</a:t>
            </a:r>
            <a:r>
              <a:rPr lang="en-US" altLang="ko-KR" dirty="0">
                <a:solidFill>
                  <a:srgbClr val="FFFFFF"/>
                </a:solidFill>
                <a:ea typeface="맑은 고딕"/>
              </a:rPr>
              <a:t> ://www.youtube.com/watch?v=u19nLebCfeA</a:t>
            </a:r>
          </a:p>
          <a:p>
            <a:pPr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>
              <a:solidFill>
                <a:srgbClr val="FFFFFF"/>
              </a:solidFill>
            </a:endParaRPr>
          </a:p>
          <a:p>
            <a:pPr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FFFFFF"/>
                </a:solidFill>
                <a:ea typeface="맑은 고딕"/>
              </a:rPr>
              <a:t>상대적으로 정체가 심하지 않은 국도 </a:t>
            </a:r>
            <a:r>
              <a:rPr lang="en-US" altLang="ko-KR" dirty="0">
                <a:solidFill>
                  <a:srgbClr val="FFFFFF"/>
                </a:solidFill>
                <a:ea typeface="맑은 고딕"/>
              </a:rPr>
              <a:t>(</a:t>
            </a:r>
            <a:r>
              <a:rPr lang="ko-KR" altLang="en-US" dirty="0">
                <a:solidFill>
                  <a:srgbClr val="FFFFFF"/>
                </a:solidFill>
                <a:ea typeface="맑은 고딕"/>
              </a:rPr>
              <a:t>차가 지속적으로 가다 </a:t>
            </a:r>
            <a:r>
              <a:rPr lang="ko-KR" altLang="en-US" dirty="0" err="1">
                <a:solidFill>
                  <a:srgbClr val="FFFFFF"/>
                </a:solidFill>
                <a:ea typeface="맑은 고딕"/>
              </a:rPr>
              <a:t>서다를</a:t>
            </a:r>
            <a:r>
              <a:rPr lang="en-US" altLang="ko-KR" dirty="0">
                <a:solidFill>
                  <a:srgbClr val="FFFFFF"/>
                </a:solidFill>
                <a:ea typeface="맑은 고딕"/>
              </a:rPr>
              <a:t> </a:t>
            </a:r>
            <a:r>
              <a:rPr lang="ko-KR" altLang="en-US" dirty="0">
                <a:solidFill>
                  <a:srgbClr val="FFFFFF"/>
                </a:solidFill>
                <a:ea typeface="맑은 고딕"/>
              </a:rPr>
              <a:t>반복하는 도심이 아닌 뻥 뚫린 국도</a:t>
            </a:r>
            <a:r>
              <a:rPr lang="en-US" altLang="ko-KR" dirty="0">
                <a:solidFill>
                  <a:srgbClr val="FFFFFF"/>
                </a:solidFill>
                <a:ea typeface="맑은 고딕"/>
              </a:rPr>
              <a:t>)</a:t>
            </a:r>
            <a:r>
              <a:rPr lang="ko-KR" altLang="en-US" dirty="0">
                <a:solidFill>
                  <a:srgbClr val="FFFFFF"/>
                </a:solidFill>
                <a:ea typeface="맑은 고딕"/>
              </a:rPr>
              <a:t>에서는 </a:t>
            </a:r>
            <a:r>
              <a:rPr lang="en-US" altLang="ko-KR" dirty="0" err="1">
                <a:solidFill>
                  <a:srgbClr val="FFFFFF"/>
                </a:solidFill>
                <a:ea typeface="맑은 고딕"/>
              </a:rPr>
              <a:t>cruse</a:t>
            </a:r>
            <a:r>
              <a:rPr lang="en-US" altLang="ko-KR" dirty="0">
                <a:solidFill>
                  <a:srgbClr val="FFFFFF"/>
                </a:solidFill>
                <a:ea typeface="맑은 고딕"/>
              </a:rPr>
              <a:t> control(</a:t>
            </a:r>
            <a:r>
              <a:rPr lang="ko-KR" altLang="en-US" dirty="0">
                <a:solidFill>
                  <a:srgbClr val="FFFFFF"/>
                </a:solidFill>
                <a:ea typeface="맑은 고딕"/>
              </a:rPr>
              <a:t>항속주행</a:t>
            </a:r>
            <a:r>
              <a:rPr lang="en-US" altLang="ko-KR" dirty="0">
                <a:solidFill>
                  <a:srgbClr val="FFFFFF"/>
                </a:solidFill>
                <a:ea typeface="맑은 고딕"/>
              </a:rPr>
              <a:t>) </a:t>
            </a:r>
            <a:r>
              <a:rPr lang="ko-KR" altLang="en-US" dirty="0">
                <a:solidFill>
                  <a:srgbClr val="FFFFFF"/>
                </a:solidFill>
                <a:ea typeface="맑은 고딕"/>
              </a:rPr>
              <a:t>기능으로 빠른 속도로 </a:t>
            </a:r>
            <a:r>
              <a:rPr lang="en-US" altLang="ko-KR" dirty="0">
                <a:solidFill>
                  <a:srgbClr val="FFFFFF"/>
                </a:solidFill>
                <a:ea typeface="맑은 고딕"/>
              </a:rPr>
              <a:t>setting </a:t>
            </a:r>
            <a:r>
              <a:rPr lang="ko-KR" altLang="en-US" dirty="0">
                <a:solidFill>
                  <a:srgbClr val="FFFFFF"/>
                </a:solidFill>
                <a:ea typeface="맑은 고딕"/>
              </a:rPr>
              <a:t>하고 달리는 경우가 많음</a:t>
            </a:r>
            <a:endParaRPr lang="en-US" altLang="ko-KR" dirty="0">
              <a:solidFill>
                <a:srgbClr val="FFFFFF"/>
              </a:solidFill>
              <a:ea typeface="맑은 고딕"/>
            </a:endParaRPr>
          </a:p>
          <a:p>
            <a:pPr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FFFFFF"/>
              </a:solidFill>
              <a:ea typeface="맑은 고딕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FFFFFF"/>
                </a:solidFill>
                <a:ea typeface="맑은 고딕"/>
              </a:rPr>
              <a:t>KOREN</a:t>
            </a:r>
            <a:r>
              <a:rPr lang="ko-KR" altLang="en-US" dirty="0">
                <a:solidFill>
                  <a:srgbClr val="FFFFFF"/>
                </a:solidFill>
                <a:ea typeface="맑은 고딕"/>
              </a:rPr>
              <a:t>의</a:t>
            </a:r>
            <a:r>
              <a:rPr lang="en-US" altLang="ko-KR" dirty="0">
                <a:solidFill>
                  <a:srgbClr val="FFFFFF"/>
                </a:solidFill>
                <a:ea typeface="맑은 고딕"/>
              </a:rPr>
              <a:t> </a:t>
            </a:r>
            <a:r>
              <a:rPr lang="ko-KR" altLang="en-US" dirty="0">
                <a:solidFill>
                  <a:srgbClr val="FFFFFF"/>
                </a:solidFill>
                <a:ea typeface="맑은 고딕"/>
              </a:rPr>
              <a:t>빠른 </a:t>
            </a:r>
            <a:r>
              <a:rPr lang="en-US" altLang="ko-KR" dirty="0">
                <a:solidFill>
                  <a:srgbClr val="FFFFFF"/>
                </a:solidFill>
                <a:ea typeface="맑은 고딕"/>
              </a:rPr>
              <a:t>network</a:t>
            </a:r>
            <a:r>
              <a:rPr lang="ko-KR" altLang="en-US" dirty="0">
                <a:solidFill>
                  <a:srgbClr val="FFFFFF"/>
                </a:solidFill>
                <a:ea typeface="맑은 고딕"/>
              </a:rPr>
              <a:t>망을</a:t>
            </a:r>
            <a:r>
              <a:rPr lang="en-US" altLang="ko-KR" dirty="0">
                <a:solidFill>
                  <a:srgbClr val="FFFFFF"/>
                </a:solidFill>
                <a:ea typeface="맑은 고딕"/>
              </a:rPr>
              <a:t> </a:t>
            </a:r>
            <a:r>
              <a:rPr lang="ko-KR" altLang="en-US" dirty="0">
                <a:solidFill>
                  <a:srgbClr val="FFFFFF"/>
                </a:solidFill>
                <a:ea typeface="맑은 고딕"/>
              </a:rPr>
              <a:t>이용해서 앞 도로의 정체상황을 파악할 수 있으면 항속주행 중이더라도 서서히 감속을 시작하여 멈출 수 있음</a:t>
            </a:r>
            <a:r>
              <a:rPr lang="en-US" altLang="ko-KR" dirty="0">
                <a:solidFill>
                  <a:srgbClr val="FFFFFF"/>
                </a:solidFill>
                <a:ea typeface="맑은 고딕"/>
              </a:rPr>
              <a:t>. (</a:t>
            </a:r>
            <a:r>
              <a:rPr lang="ko-KR" altLang="en-US" dirty="0">
                <a:solidFill>
                  <a:srgbClr val="FFFFFF"/>
                </a:solidFill>
                <a:ea typeface="맑은 고딕"/>
              </a:rPr>
              <a:t>자동차의 센서를 이용하는 것이 아님</a:t>
            </a:r>
            <a:r>
              <a:rPr lang="en-US" altLang="ko-KR" dirty="0">
                <a:solidFill>
                  <a:srgbClr val="FFFFFF"/>
                </a:solidFill>
                <a:ea typeface="맑은 고딕"/>
              </a:rPr>
              <a:t>)</a:t>
            </a:r>
            <a:endParaRPr lang="en-US"/>
          </a:p>
          <a:p>
            <a:pPr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>
              <a:solidFill>
                <a:srgbClr val="FFFFFF"/>
              </a:solidFill>
            </a:endParaRPr>
          </a:p>
          <a:p>
            <a:pPr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FFFFFF"/>
                </a:solidFill>
                <a:ea typeface="맑은 고딕"/>
              </a:rPr>
              <a:t>센서가 감지하기 어려운 </a:t>
            </a:r>
            <a:r>
              <a:rPr lang="ko-KR" altLang="en-US" dirty="0" err="1">
                <a:solidFill>
                  <a:srgbClr val="FFFFFF"/>
                </a:solidFill>
                <a:ea typeface="맑은 고딕"/>
              </a:rPr>
              <a:t>급코너</a:t>
            </a:r>
            <a:r>
              <a:rPr lang="en-US" altLang="ko-KR" dirty="0">
                <a:solidFill>
                  <a:srgbClr val="FFFFFF"/>
                </a:solidFill>
                <a:ea typeface="맑은 고딕"/>
              </a:rPr>
              <a:t>, </a:t>
            </a:r>
            <a:r>
              <a:rPr lang="ko-KR" altLang="en-US" dirty="0">
                <a:solidFill>
                  <a:srgbClr val="FFFFFF"/>
                </a:solidFill>
                <a:ea typeface="맑은 고딕"/>
              </a:rPr>
              <a:t>터널 진입 전과 진출 후</a:t>
            </a:r>
            <a:r>
              <a:rPr lang="en-US" altLang="ko-KR" dirty="0">
                <a:solidFill>
                  <a:srgbClr val="FFFFFF"/>
                </a:solidFill>
                <a:ea typeface="맑은 고딕"/>
              </a:rPr>
              <a:t>, </a:t>
            </a:r>
            <a:r>
              <a:rPr lang="ko-KR" altLang="en-US" dirty="0">
                <a:solidFill>
                  <a:srgbClr val="FFFFFF"/>
                </a:solidFill>
                <a:ea typeface="맑은 고딕"/>
              </a:rPr>
              <a:t>악기상</a:t>
            </a:r>
            <a:r>
              <a:rPr lang="en-US" altLang="ko-KR" dirty="0">
                <a:solidFill>
                  <a:srgbClr val="FFFFFF"/>
                </a:solidFill>
                <a:ea typeface="맑은 고딕"/>
              </a:rPr>
              <a:t>(</a:t>
            </a:r>
            <a:r>
              <a:rPr lang="ko-KR" altLang="en-US" dirty="0">
                <a:solidFill>
                  <a:srgbClr val="FFFFFF"/>
                </a:solidFill>
                <a:ea typeface="맑은 고딕"/>
              </a:rPr>
              <a:t>폭우 등</a:t>
            </a:r>
            <a:r>
              <a:rPr lang="en-US" altLang="ko-KR" dirty="0">
                <a:solidFill>
                  <a:srgbClr val="FFFFFF"/>
                </a:solidFill>
                <a:ea typeface="맑은 고딕"/>
              </a:rPr>
              <a:t>) </a:t>
            </a:r>
            <a:r>
              <a:rPr lang="ko-KR" altLang="en-US" dirty="0">
                <a:solidFill>
                  <a:srgbClr val="FFFFFF"/>
                </a:solidFill>
                <a:ea typeface="맑은 고딕"/>
              </a:rPr>
              <a:t>에 관계없이 동작함</a:t>
            </a:r>
            <a:r>
              <a:rPr lang="en-US" altLang="ko-KR" dirty="0">
                <a:solidFill>
                  <a:srgbClr val="FFFFFF"/>
                </a:solidFill>
                <a:ea typeface="맑은 고딕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355836-6317-4B81-A626-6BD49363127F}"/>
              </a:ext>
            </a:extLst>
          </p:cNvPr>
          <p:cNvSpPr txBox="1"/>
          <p:nvPr/>
        </p:nvSpPr>
        <p:spPr>
          <a:xfrm>
            <a:off x="256591" y="111967"/>
            <a:ext cx="5453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Pre-Topic 1 - enhanced adaptive cruise control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8952479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0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그림 4" descr="길, 장면, 실외, 도로이(가) 표시된 사진&#10;&#10;자동 생성된 설명">
            <a:extLst>
              <a:ext uri="{FF2B5EF4-FFF2-40B4-BE49-F238E27FC236}">
                <a16:creationId xmlns:a16="http://schemas.microsoft.com/office/drawing/2014/main" id="{268B222F-7E32-429D-84A2-4A8D9114CA1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l="23808" r="4636" b="-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43440CE-416F-4AA5-B86C-EFBD3704CFA4}"/>
              </a:ext>
            </a:extLst>
          </p:cNvPr>
          <p:cNvSpPr txBox="1"/>
          <p:nvPr/>
        </p:nvSpPr>
        <p:spPr>
          <a:xfrm>
            <a:off x="272145" y="1065862"/>
            <a:ext cx="3879220" cy="4726276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4000" b="1" dirty="0">
                <a:solidFill>
                  <a:srgbClr val="FFFFFF"/>
                </a:solidFill>
                <a:latin typeface="+mj-lt"/>
                <a:ea typeface="맑은 고딕"/>
                <a:cs typeface="+mj-cs"/>
              </a:rPr>
              <a:t>구현 및 세부내용</a:t>
            </a:r>
            <a:endParaRPr lang="ko-KR" sz="4000" dirty="0">
              <a:ea typeface="맑은 고딕"/>
              <a:cs typeface="+mj-cs"/>
            </a:endParaRPr>
          </a:p>
        </p:txBody>
      </p:sp>
      <p:cxnSp>
        <p:nvCxnSpPr>
          <p:cNvPr id="14" name="Straight Connector 12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905E53AC-B02C-41ED-930C-CB2126247633}"/>
              </a:ext>
            </a:extLst>
          </p:cNvPr>
          <p:cNvSpPr txBox="1"/>
          <p:nvPr/>
        </p:nvSpPr>
        <p:spPr>
          <a:xfrm>
            <a:off x="5155379" y="1174720"/>
            <a:ext cx="5744685" cy="4617418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rgbClr val="FFFFFF"/>
                </a:solidFill>
                <a:ea typeface="맑은 고딕"/>
              </a:rPr>
              <a:t>각 자동차마다 </a:t>
            </a:r>
            <a:r>
              <a:rPr lang="en-US" altLang="ko-KR" sz="2000" dirty="0">
                <a:solidFill>
                  <a:srgbClr val="FFFFFF"/>
                </a:solidFill>
                <a:ea typeface="맑은 고딕"/>
              </a:rPr>
              <a:t>10km/h </a:t>
            </a:r>
            <a:r>
              <a:rPr lang="ko-KR" altLang="en-US" sz="2000" dirty="0">
                <a:solidFill>
                  <a:srgbClr val="FFFFFF"/>
                </a:solidFill>
                <a:ea typeface="맑은 고딕"/>
              </a:rPr>
              <a:t>이하로 속력이 떨어지면 현재의 </a:t>
            </a:r>
            <a:r>
              <a:rPr lang="en-US" altLang="ko-KR" sz="2000" dirty="0" err="1">
                <a:solidFill>
                  <a:srgbClr val="FFFFFF"/>
                </a:solidFill>
                <a:ea typeface="맑은 고딕"/>
              </a:rPr>
              <a:t>gps</a:t>
            </a:r>
            <a:r>
              <a:rPr lang="en-US" altLang="ko-KR" sz="2000" dirty="0">
                <a:solidFill>
                  <a:srgbClr val="FFFFFF"/>
                </a:solidFill>
                <a:ea typeface="맑은 고딕"/>
              </a:rPr>
              <a:t> </a:t>
            </a:r>
            <a:r>
              <a:rPr lang="ko-KR" altLang="en-US" sz="2000" dirty="0">
                <a:solidFill>
                  <a:srgbClr val="FFFFFF"/>
                </a:solidFill>
                <a:ea typeface="맑은 고딕"/>
              </a:rPr>
              <a:t>정보와 함께 </a:t>
            </a:r>
            <a:r>
              <a:rPr lang="en-US" altLang="ko-KR" sz="2000" dirty="0">
                <a:solidFill>
                  <a:srgbClr val="FFFFFF"/>
                </a:solidFill>
                <a:ea typeface="맑은 고딕"/>
              </a:rPr>
              <a:t>alert </a:t>
            </a:r>
            <a:r>
              <a:rPr lang="ko-KR" altLang="en-US" sz="2000" dirty="0">
                <a:solidFill>
                  <a:srgbClr val="FFFFFF"/>
                </a:solidFill>
                <a:ea typeface="맑은 고딕"/>
              </a:rPr>
              <a:t>을 </a:t>
            </a:r>
            <a:r>
              <a:rPr lang="en-US" altLang="ko-KR" sz="2000" dirty="0">
                <a:solidFill>
                  <a:srgbClr val="FFFFFF"/>
                </a:solidFill>
                <a:ea typeface="맑은 고딕"/>
              </a:rPr>
              <a:t>server</a:t>
            </a:r>
            <a:r>
              <a:rPr lang="ko-KR" altLang="en-US" sz="2000" dirty="0">
                <a:solidFill>
                  <a:srgbClr val="FFFFFF"/>
                </a:solidFill>
                <a:ea typeface="맑은 고딕"/>
              </a:rPr>
              <a:t>에</a:t>
            </a:r>
            <a:r>
              <a:rPr lang="en-US" altLang="ko-KR" sz="2000" dirty="0">
                <a:solidFill>
                  <a:srgbClr val="FFFFFF"/>
                </a:solidFill>
                <a:ea typeface="맑은 고딕"/>
              </a:rPr>
              <a:t> </a:t>
            </a:r>
            <a:r>
              <a:rPr lang="ko-KR" altLang="en-US" sz="2000" dirty="0">
                <a:solidFill>
                  <a:srgbClr val="FFFFFF"/>
                </a:solidFill>
                <a:ea typeface="맑은 고딕"/>
              </a:rPr>
              <a:t>업로드</a:t>
            </a:r>
          </a:p>
          <a:p>
            <a:pPr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2000">
              <a:solidFill>
                <a:srgbClr val="FFFFFF"/>
              </a:solidFill>
            </a:endParaRPr>
          </a:p>
          <a:p>
            <a:pPr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rgbClr val="FFFFFF"/>
                </a:solidFill>
                <a:ea typeface="맑은 고딕"/>
              </a:rPr>
              <a:t>주행하는 차량은 전방 </a:t>
            </a:r>
            <a:r>
              <a:rPr lang="en-US" altLang="ko-KR" sz="2000" dirty="0">
                <a:solidFill>
                  <a:srgbClr val="FFFFFF"/>
                </a:solidFill>
                <a:ea typeface="맑은 고딕"/>
              </a:rPr>
              <a:t>500m </a:t>
            </a:r>
            <a:r>
              <a:rPr lang="ko-KR" altLang="en-US" sz="2000" dirty="0">
                <a:solidFill>
                  <a:srgbClr val="FFFFFF"/>
                </a:solidFill>
                <a:ea typeface="맑은 고딕"/>
              </a:rPr>
              <a:t>까지 파악하여 </a:t>
            </a:r>
            <a:r>
              <a:rPr lang="en-US" altLang="ko-KR" sz="2000" dirty="0">
                <a:solidFill>
                  <a:srgbClr val="FFFFFF"/>
                </a:solidFill>
                <a:ea typeface="맑은 고딕"/>
              </a:rPr>
              <a:t>(</a:t>
            </a:r>
            <a:r>
              <a:rPr lang="ko-KR" altLang="en-US" sz="2000" dirty="0">
                <a:solidFill>
                  <a:srgbClr val="FFFFFF"/>
                </a:solidFill>
                <a:ea typeface="맑은 고딕"/>
              </a:rPr>
              <a:t>국도기준</a:t>
            </a:r>
            <a:r>
              <a:rPr lang="en-US" altLang="ko-KR" sz="2000" dirty="0">
                <a:solidFill>
                  <a:srgbClr val="FFFFFF"/>
                </a:solidFill>
                <a:ea typeface="맑은 고딕"/>
              </a:rPr>
              <a:t>) alert </a:t>
            </a:r>
            <a:r>
              <a:rPr lang="ko-KR" altLang="en-US" sz="2000" dirty="0">
                <a:solidFill>
                  <a:srgbClr val="FFFFFF"/>
                </a:solidFill>
                <a:ea typeface="맑은 고딕"/>
              </a:rPr>
              <a:t>이 발견되면 스마트 크루즈 컨트롤 기능을 중단하고 서서히 감속 시작</a:t>
            </a:r>
            <a:r>
              <a:rPr lang="en-US" altLang="ko-KR" sz="2000" dirty="0">
                <a:solidFill>
                  <a:srgbClr val="FFFFFF"/>
                </a:solidFill>
                <a:ea typeface="맑은 고딕"/>
              </a:rPr>
              <a:t>.</a:t>
            </a:r>
          </a:p>
          <a:p>
            <a:pPr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2000">
              <a:solidFill>
                <a:srgbClr val="FFFFFF"/>
              </a:solidFill>
            </a:endParaRPr>
          </a:p>
          <a:p>
            <a:pPr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rgbClr val="FFFFFF"/>
                </a:solidFill>
                <a:ea typeface="맑은 고딕"/>
              </a:rPr>
              <a:t>전방에 추돌사고 등 또한 감지할 수 있어서 </a:t>
            </a:r>
            <a:r>
              <a:rPr lang="en-US" altLang="ko-KR" sz="2000" dirty="0">
                <a:solidFill>
                  <a:srgbClr val="FFFFFF"/>
                </a:solidFill>
                <a:ea typeface="맑은 고딕"/>
              </a:rPr>
              <a:t>2</a:t>
            </a:r>
            <a:r>
              <a:rPr lang="ko-KR" altLang="en-US" sz="2000" dirty="0" err="1">
                <a:solidFill>
                  <a:srgbClr val="FFFFFF"/>
                </a:solidFill>
                <a:ea typeface="맑은 고딕"/>
              </a:rPr>
              <a:t>차사고</a:t>
            </a:r>
            <a:r>
              <a:rPr lang="ko-KR" altLang="en-US" sz="2000" dirty="0">
                <a:solidFill>
                  <a:srgbClr val="FFFFFF"/>
                </a:solidFill>
                <a:ea typeface="맑은 고딕"/>
              </a:rPr>
              <a:t> 예방 가능</a:t>
            </a:r>
            <a:r>
              <a:rPr lang="en-US" altLang="ko-KR" sz="2000" dirty="0">
                <a:solidFill>
                  <a:srgbClr val="FFFFFF"/>
                </a:solidFill>
                <a:ea typeface="맑은 고딕"/>
              </a:rPr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C83BC4-3ECB-4A99-86D1-DA2A8F0673B7}"/>
              </a:ext>
            </a:extLst>
          </p:cNvPr>
          <p:cNvSpPr txBox="1"/>
          <p:nvPr/>
        </p:nvSpPr>
        <p:spPr>
          <a:xfrm>
            <a:off x="256591" y="111967"/>
            <a:ext cx="5453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Pre-Topic 1 - enhanced adaptive cruise control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0575614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439DED-3748-4148-A9AF-2E6311CD38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공장 </a:t>
            </a:r>
            <a:r>
              <a:rPr lang="en-US" altLang="ko-KR" dirty="0"/>
              <a:t>Smart Factory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43D2A6-4ECB-4756-B05C-C994C36F6698}"/>
              </a:ext>
            </a:extLst>
          </p:cNvPr>
          <p:cNvSpPr txBox="1"/>
          <p:nvPr/>
        </p:nvSpPr>
        <p:spPr>
          <a:xfrm>
            <a:off x="256591" y="111967"/>
            <a:ext cx="5453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Pre-Topic 2 – Automatic Smart Factory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9853004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48E4B7-DA11-43D5-9022-CB2476196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개발목적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A2683E8-49C0-46BB-A4AF-92E1541268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ko-KR" altLang="en-US" dirty="0"/>
              <a:t> 원부재료 입고 및 투입</a:t>
            </a:r>
            <a:r>
              <a:rPr lang="en-US" altLang="ko-KR" dirty="0"/>
              <a:t>, LOT</a:t>
            </a:r>
            <a:r>
              <a:rPr lang="ko-KR" altLang="en-US" dirty="0"/>
              <a:t>관리</a:t>
            </a:r>
            <a:r>
              <a:rPr lang="en-US" altLang="ko-KR" dirty="0"/>
              <a:t>, </a:t>
            </a:r>
            <a:r>
              <a:rPr lang="ko-KR" altLang="en-US" dirty="0"/>
              <a:t>제품 측정</a:t>
            </a:r>
            <a:r>
              <a:rPr lang="en-US" altLang="ko-KR" dirty="0"/>
              <a:t>, </a:t>
            </a:r>
            <a:r>
              <a:rPr lang="ko-KR" altLang="en-US" dirty="0"/>
              <a:t>설비 내부 정보 등 다양한 기반의 데이터를 수 집 및 활용</a:t>
            </a:r>
            <a:r>
              <a:rPr lang="en-US" altLang="ko-KR" dirty="0"/>
              <a:t>,</a:t>
            </a:r>
            <a:r>
              <a:rPr lang="ko-KR" altLang="en-US" dirty="0"/>
              <a:t> 공장 생산품의 품질등급 향상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/>
              <a:t> 제품의 </a:t>
            </a:r>
            <a:r>
              <a:rPr lang="en-US" altLang="ko-KR" dirty="0"/>
              <a:t>Cycle time, </a:t>
            </a:r>
            <a:r>
              <a:rPr lang="ko-KR" altLang="en-US" dirty="0" err="1"/>
              <a:t>불량율</a:t>
            </a:r>
            <a:r>
              <a:rPr lang="en-US" altLang="ko-KR" dirty="0"/>
              <a:t>, </a:t>
            </a:r>
            <a:r>
              <a:rPr lang="ko-KR" altLang="en-US" dirty="0"/>
              <a:t>생산성 등을 계산하여 결품 예방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F5B8C7C-85F7-44A7-BCA2-C25DC2CB87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9823" y="4155525"/>
            <a:ext cx="5315477" cy="258423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09C3A03-1431-4C0A-AD7F-BDF2ECCD2106}"/>
              </a:ext>
            </a:extLst>
          </p:cNvPr>
          <p:cNvSpPr txBox="1"/>
          <p:nvPr/>
        </p:nvSpPr>
        <p:spPr>
          <a:xfrm>
            <a:off x="256591" y="111967"/>
            <a:ext cx="5453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Pre-Topic 2 – Automatic Smart Factory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42601894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A49686-BE35-4757-BE9D-72433951E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세부 내용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C30CE51-8336-40DC-9050-5E752BDD5C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1237" y="1854123"/>
            <a:ext cx="9964443" cy="402336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ko-KR" dirty="0"/>
              <a:t> </a:t>
            </a:r>
            <a:r>
              <a:rPr lang="ko-KR" altLang="en-US" dirty="0"/>
              <a:t>공장 내부 데이터는 클라우드 서버에 저장</a:t>
            </a:r>
            <a:r>
              <a:rPr lang="en-US" altLang="ko-KR" dirty="0"/>
              <a:t> </a:t>
            </a:r>
          </a:p>
          <a:p>
            <a:pPr marL="0" indent="0">
              <a:buNone/>
            </a:pPr>
            <a:endParaRPr lang="en-US" altLang="ko-KR" dirty="0"/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/>
              <a:t> </a:t>
            </a:r>
            <a:r>
              <a:rPr lang="en-US" altLang="ko-KR" dirty="0"/>
              <a:t>KOREN</a:t>
            </a:r>
            <a:r>
              <a:rPr lang="ko-KR" altLang="en-US" dirty="0"/>
              <a:t>망을 사용하여 특정 측정값 및 데이터에 문제가 생길 경우 빠르게 관리자에게 알림 메시지 송신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/>
              <a:t>애플리케이션 </a:t>
            </a:r>
            <a:r>
              <a:rPr lang="en-US" altLang="ko-KR" dirty="0"/>
              <a:t>UI</a:t>
            </a:r>
            <a:r>
              <a:rPr lang="ko-KR" altLang="en-US" dirty="0"/>
              <a:t>로 공장 내부의 상황을 쉽게 파악 가능</a:t>
            </a:r>
            <a:endParaRPr lang="en-US" altLang="ko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7FA8C3-2902-4280-BF70-2C1D0AA64812}"/>
              </a:ext>
            </a:extLst>
          </p:cNvPr>
          <p:cNvSpPr txBox="1"/>
          <p:nvPr/>
        </p:nvSpPr>
        <p:spPr>
          <a:xfrm>
            <a:off x="256591" y="111967"/>
            <a:ext cx="5453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Pre-Topic 2 – Automatic Smart Factory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8852611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53D12B-DA2E-43E1-BE35-8F232AFB1D4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sz="5400" dirty="0"/>
              <a:t>CCTV</a:t>
            </a:r>
            <a:r>
              <a:rPr lang="ko-KR" altLang="en-US" sz="5400" dirty="0"/>
              <a:t>를 사용한 도로 주변 </a:t>
            </a:r>
            <a:br>
              <a:rPr lang="en-US" altLang="ko-KR" sz="5400" dirty="0"/>
            </a:br>
            <a:r>
              <a:rPr lang="ko-KR" altLang="en-US" sz="5400" dirty="0"/>
              <a:t>물체 감지 시스템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9B3784-72C9-4E6D-8B58-59EFDF8E83C4}"/>
              </a:ext>
            </a:extLst>
          </p:cNvPr>
          <p:cNvSpPr txBox="1"/>
          <p:nvPr/>
        </p:nvSpPr>
        <p:spPr>
          <a:xfrm>
            <a:off x="256591" y="111967"/>
            <a:ext cx="5453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Pre-Topic 3 – On Road Object Detection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2288726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1081</Words>
  <Application>Microsoft Office PowerPoint</Application>
  <PresentationFormat>와이드스크린</PresentationFormat>
  <Paragraphs>148</Paragraphs>
  <Slides>24</Slides>
  <Notes>9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34" baseType="lpstr">
      <vt:lpstr>HY얕은샘물M</vt:lpstr>
      <vt:lpstr>MalgunGothic</vt:lpstr>
      <vt:lpstr>Montserrat</vt:lpstr>
      <vt:lpstr>맑은 고딕</vt:lpstr>
      <vt:lpstr>휴먼둥근헤드라인</vt:lpstr>
      <vt:lpstr>휴먼모음T</vt:lpstr>
      <vt:lpstr>Arial</vt:lpstr>
      <vt:lpstr>Calibri</vt:lpstr>
      <vt:lpstr>Wingdings</vt:lpstr>
      <vt:lpstr>Office 테마</vt:lpstr>
      <vt:lpstr>2021  NET Challenge  Pre-Topics</vt:lpstr>
      <vt:lpstr>PowerPoint 프레젠테이션</vt:lpstr>
      <vt:lpstr>반자율주행  - 전방 정체상황에 따른  자동 감속 System</vt:lpstr>
      <vt:lpstr>PowerPoint 프레젠테이션</vt:lpstr>
      <vt:lpstr>PowerPoint 프레젠테이션</vt:lpstr>
      <vt:lpstr>공장 Smart Factory</vt:lpstr>
      <vt:lpstr>개발목적</vt:lpstr>
      <vt:lpstr>세부 내용</vt:lpstr>
      <vt:lpstr>CCTV를 사용한 도로 주변  물체 감지 시스템 </vt:lpstr>
      <vt:lpstr>1. 필요성 </vt:lpstr>
      <vt:lpstr>2. 구현 및 특징 </vt:lpstr>
      <vt:lpstr>감염 경로 불명 추적 역학조사 시스템 </vt:lpstr>
      <vt:lpstr>1. 필요성</vt:lpstr>
      <vt:lpstr>1. 필요성 </vt:lpstr>
      <vt:lpstr>2. 구현 방법 </vt:lpstr>
      <vt:lpstr>프로그램 설치가 필요 없는 인터넷뱅킹</vt:lpstr>
      <vt:lpstr>개발 목적</vt:lpstr>
      <vt:lpstr>구현 방법</vt:lpstr>
      <vt:lpstr>클라우드 기반 자율주행 맵 데이터 취득 시스템</vt:lpstr>
      <vt:lpstr>개발 목적 및 필요성</vt:lpstr>
      <vt:lpstr>내용 및 특징</vt:lpstr>
      <vt:lpstr>전국 화재 취약 산업단지 통합 관제 시스템</vt:lpstr>
      <vt:lpstr>개발 목적 및 필요성</vt:lpstr>
      <vt:lpstr>내용 및 특징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/>
  <cp:lastModifiedBy>김 도현</cp:lastModifiedBy>
  <cp:revision>108</cp:revision>
  <dcterms:created xsi:type="dcterms:W3CDTF">2021-05-03T07:01:26Z</dcterms:created>
  <dcterms:modified xsi:type="dcterms:W3CDTF">2021-05-05T01:59:10Z</dcterms:modified>
</cp:coreProperties>
</file>